
<file path=[Content_Types].xml><?xml version="1.0" encoding="utf-8"?>
<Types xmlns="http://schemas.openxmlformats.org/package/2006/content-types">
  <Override PartName="/ppt/slideLayouts/slideLayout8.xml" ContentType="application/vnd.openxmlformats-officedocument.presentationml.slideLayout+xml"/>
  <Override PartName="/ppt/slides/slide22.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slides/slide25.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1.xml" ContentType="application/vnd.openxmlformats-officedocument.presentationml.slideLayout+xml"/>
  <Override PartName="/docProps/core.xml" ContentType="application/vnd.openxmlformats-package.core-properties+xml"/>
  <Override PartName="/ppt/slides/slide8.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19.xml" ContentType="application/vnd.openxmlformats-officedocument.presentationml.slide+xml"/>
  <Override PartName="/ppt/slides/slide12.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4008" r:id="rId1"/>
  </p:sldMasterIdLst>
  <p:notesMasterIdLst>
    <p:notesMasterId r:id="rId32"/>
  </p:notesMasterIdLst>
  <p:sldIdLst>
    <p:sldId id="256" r:id="rId2"/>
    <p:sldId id="257" r:id="rId3"/>
    <p:sldId id="291" r:id="rId4"/>
    <p:sldId id="259" r:id="rId5"/>
    <p:sldId id="260" r:id="rId6"/>
    <p:sldId id="288" r:id="rId7"/>
    <p:sldId id="287" r:id="rId8"/>
    <p:sldId id="261" r:id="rId9"/>
    <p:sldId id="262" r:id="rId10"/>
    <p:sldId id="263" r:id="rId11"/>
    <p:sldId id="264" r:id="rId12"/>
    <p:sldId id="273" r:id="rId13"/>
    <p:sldId id="275" r:id="rId14"/>
    <p:sldId id="276" r:id="rId15"/>
    <p:sldId id="272" r:id="rId16"/>
    <p:sldId id="277" r:id="rId17"/>
    <p:sldId id="278" r:id="rId18"/>
    <p:sldId id="279" r:id="rId19"/>
    <p:sldId id="282" r:id="rId20"/>
    <p:sldId id="283" r:id="rId21"/>
    <p:sldId id="284" r:id="rId22"/>
    <p:sldId id="265" r:id="rId23"/>
    <p:sldId id="281" r:id="rId24"/>
    <p:sldId id="285" r:id="rId25"/>
    <p:sldId id="286" r:id="rId26"/>
    <p:sldId id="266" r:id="rId27"/>
    <p:sldId id="270" r:id="rId28"/>
    <p:sldId id="290" r:id="rId29"/>
    <p:sldId id="271" r:id="rId30"/>
    <p:sldId id="280"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p:cViewPr varScale="1">
        <p:scale>
          <a:sx n="92" d="100"/>
          <a:sy n="92" d="100"/>
        </p:scale>
        <p:origin x="-816" y="-112"/>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35" Type="http://schemas.openxmlformats.org/officeDocument/2006/relationships/viewProps" Target="viewProps.xml"/><Relationship Id="rId31" Type="http://schemas.openxmlformats.org/officeDocument/2006/relationships/slide" Target="slides/slide30.xml"/><Relationship Id="rId34" Type="http://schemas.openxmlformats.org/officeDocument/2006/relationships/presProps" Target="presProps.xml"/><Relationship Id="rId7" Type="http://schemas.openxmlformats.org/officeDocument/2006/relationships/slide" Target="slides/slide6.xml"/><Relationship Id="rId36" Type="http://schemas.openxmlformats.org/officeDocument/2006/relationships/theme" Target="theme/theme1.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notesMaster" Target="notesMasters/notesMaster1.xml"/><Relationship Id="rId37"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printerSettings" Target="printerSettings/printerSettings1.bin"/><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7B096D-1657-E64D-9C70-73EB24B6B33F}" type="datetimeFigureOut">
              <a:rPr lang="en-US" smtClean="0"/>
              <a:t>8/24/11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1D2E85-0B73-D34B-84F0-17451D26A508}"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1D2E85-0B73-D34B-84F0-17451D26A508}" type="slidenum">
              <a:rPr lang="en-US" smtClean="0"/>
              <a:t>30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241C230-60E9-48F0-B15E-538561009765}" type="datetimeFigureOut">
              <a:rPr lang="en-US" smtClean="0"/>
              <a:pPr/>
              <a:t>8/24/11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7E182C-A9ED-4FDE-AE67-1282C9421F2B}" type="slidenum">
              <a:rPr lang="en-US" smtClean="0"/>
              <a:pPr/>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41C230-60E9-48F0-B15E-538561009765}" type="datetimeFigureOut">
              <a:rPr lang="en-US" smtClean="0"/>
              <a:pPr/>
              <a:t>8/24/11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7E182C-A9ED-4FDE-AE67-1282C9421F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241C230-60E9-48F0-B15E-538561009765}" type="datetimeFigureOut">
              <a:rPr lang="en-US" smtClean="0"/>
              <a:pPr/>
              <a:t>8/24/11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7E182C-A9ED-4FDE-AE67-1282C9421F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241C230-60E9-48F0-B15E-538561009765}" type="datetimeFigureOut">
              <a:rPr lang="en-US" smtClean="0"/>
              <a:pPr/>
              <a:t>8/24/11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7E182C-A9ED-4FDE-AE67-1282C9421F2B}"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41C230-60E9-48F0-B15E-538561009765}" type="datetimeFigureOut">
              <a:rPr lang="en-US" smtClean="0"/>
              <a:pPr/>
              <a:t>8/24/11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7E182C-A9ED-4FDE-AE67-1282C9421F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241C230-60E9-48F0-B15E-538561009765}" type="datetimeFigureOut">
              <a:rPr lang="en-US" smtClean="0"/>
              <a:pPr/>
              <a:t>8/24/11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7E182C-A9ED-4FDE-AE67-1282C9421F2B}"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241C230-60E9-48F0-B15E-538561009765}" type="datetimeFigureOut">
              <a:rPr lang="en-US" smtClean="0"/>
              <a:pPr/>
              <a:t>8/24/11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7E182C-A9ED-4FDE-AE67-1282C9421F2B}" type="slidenum">
              <a:rPr lang="en-US" smtClean="0"/>
              <a:pPr/>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241C230-60E9-48F0-B15E-538561009765}" type="datetimeFigureOut">
              <a:rPr lang="en-US" smtClean="0"/>
              <a:pPr/>
              <a:t>8/24/11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7E182C-A9ED-4FDE-AE67-1282C9421F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41C230-60E9-48F0-B15E-538561009765}" type="datetimeFigureOut">
              <a:rPr lang="en-US" smtClean="0"/>
              <a:pPr/>
              <a:t>8/24/11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7E182C-A9ED-4FDE-AE67-1282C9421F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41C230-60E9-48F0-B15E-538561009765}" type="datetimeFigureOut">
              <a:rPr lang="en-US" smtClean="0"/>
              <a:pPr/>
              <a:t>8/24/11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7E182C-A9ED-4FDE-AE67-1282C9421F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41C230-60E9-48F0-B15E-538561009765}" type="datetimeFigureOut">
              <a:rPr lang="en-US" smtClean="0"/>
              <a:pPr/>
              <a:t>8/24/11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7E182C-A9ED-4FDE-AE67-1282C9421F2B}" type="slidenum">
              <a:rPr lang="en-US" smtClean="0"/>
              <a:pPr/>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6241C230-60E9-48F0-B15E-538561009765}" type="datetimeFigureOut">
              <a:rPr lang="en-US" smtClean="0"/>
              <a:pPr/>
              <a:t>8/24/11</a:t>
            </a:fld>
            <a:endParaRPr 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287E182C-A9ED-4FDE-AE67-1282C9421F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eg"/><Relationship Id="rId5"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3"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3"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6" Type="http://schemas.openxmlformats.org/officeDocument/2006/relationships/image" Target="../media/image25.jpe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22.jpeg"/><Relationship Id="rId5" Type="http://schemas.openxmlformats.org/officeDocument/2006/relationships/image" Target="../media/image24.jpeg"/></Relationships>
</file>

<file path=ppt/slides/_rels/slide22.xml.rels><?xml version="1.0" encoding="UTF-8" standalone="yes"?>
<Relationships xmlns="http://schemas.openxmlformats.org/package/2006/relationships"><Relationship Id="rId4"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image" Target="../media/image26.jpeg"/><Relationship Id="rId3" Type="http://schemas.openxmlformats.org/officeDocument/2006/relationships/image" Target="../media/image2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3"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4"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image" Target="../media/image32.jpeg"/><Relationship Id="rId3" Type="http://schemas.openxmlformats.org/officeDocument/2006/relationships/image" Target="../media/image33.jpeg"/><Relationship Id="rId5" Type="http://schemas.openxmlformats.org/officeDocument/2006/relationships/image" Target="../media/image35.jpeg"/></Relationships>
</file>

<file path=ppt/slides/_rels/slide27.xml.rels><?xml version="1.0" encoding="UTF-8" standalone="yes"?>
<Relationships xmlns="http://schemas.openxmlformats.org/package/2006/relationships"><Relationship Id="rId4"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image" Target="../media/image36.jpeg"/><Relationship Id="rId3" Type="http://schemas.openxmlformats.org/officeDocument/2006/relationships/image" Target="../media/image3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3"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3"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3"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image" Target="../media/image11.jpeg"/><Relationship Id="rId3" Type="http://schemas.openxmlformats.org/officeDocument/2006/relationships/image" Target="../media/image12.jpeg"/></Relationships>
</file>

<file path=ppt/slides/_rels/slide9.xml.rels><?xml version="1.0" encoding="UTF-8" standalone="yes"?>
<Relationships xmlns="http://schemas.openxmlformats.org/package/2006/relationships"><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132291"/>
            <a:ext cx="8305799" cy="1363510"/>
          </a:xfrm>
        </p:spPr>
        <p:txBody>
          <a:bodyPr/>
          <a:lstStyle/>
          <a:p>
            <a:pPr marL="182880" indent="0">
              <a:buNone/>
            </a:pPr>
            <a:r>
              <a:rPr lang="en-US" sz="4800" dirty="0" smtClean="0"/>
              <a:t>Public Relations Summary </a:t>
            </a:r>
            <a:endParaRPr lang="en-US" sz="4800" dirty="0"/>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600200" y="195072"/>
            <a:ext cx="6172200" cy="2568119"/>
          </a:xfrm>
          <a:prstGeom prst="rect">
            <a:avLst/>
          </a:prstGeom>
        </p:spPr>
      </p:pic>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562600" y="4757636"/>
            <a:ext cx="3429000" cy="1744833"/>
          </a:xfrm>
          <a:prstGeom prst="rect">
            <a:avLst/>
          </a:prstGeom>
        </p:spPr>
      </p:pic>
      <p:pic>
        <p:nvPicPr>
          <p:cNvPr id="6" name="Picture 5"/>
          <p:cNvPicPr>
            <a:picLocks noChangeAspect="1"/>
          </p:cNvPicPr>
          <p:nvPr/>
        </p:nvPicPr>
        <p:blipFill>
          <a:blip r:embed="rId4">
            <a:clrChange>
              <a:clrFrom>
                <a:srgbClr val="FFFFFF"/>
              </a:clrFrom>
              <a:clrTo>
                <a:srgbClr val="FFFFFF">
                  <a:alpha val="0"/>
                </a:srgbClr>
              </a:clrTo>
            </a:clrChange>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124200" y="5048250"/>
            <a:ext cx="2295525" cy="1504950"/>
          </a:xfrm>
          <a:prstGeom prst="rect">
            <a:avLst/>
          </a:prstGeom>
        </p:spPr>
      </p:pic>
      <p:pic>
        <p:nvPicPr>
          <p:cNvPr id="7" name="Picture 6"/>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00011" y="5043411"/>
            <a:ext cx="1509789" cy="1509789"/>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10719293"/>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43000"/>
          </a:xfrm>
        </p:spPr>
        <p:txBody>
          <a:bodyPr/>
          <a:lstStyle/>
          <a:p>
            <a:pPr marL="0" indent="0" algn="l">
              <a:buNone/>
            </a:pPr>
            <a:r>
              <a:rPr lang="en-US" dirty="0" smtClean="0"/>
              <a:t>Media attendance in Tanzania</a:t>
            </a:r>
            <a:endParaRPr lang="en-US" dirty="0"/>
          </a:p>
        </p:txBody>
      </p:sp>
      <p:sp>
        <p:nvSpPr>
          <p:cNvPr id="3" name="Content Placeholder 2"/>
          <p:cNvSpPr>
            <a:spLocks noGrp="1"/>
          </p:cNvSpPr>
          <p:nvPr>
            <p:ph sz="quarter" idx="13"/>
          </p:nvPr>
        </p:nvSpPr>
        <p:spPr>
          <a:xfrm>
            <a:off x="381000" y="1371600"/>
            <a:ext cx="8458200" cy="5181600"/>
          </a:xfrm>
        </p:spPr>
        <p:txBody>
          <a:bodyPr/>
          <a:lstStyle/>
          <a:p>
            <a:pPr>
              <a:buClr>
                <a:schemeClr val="tx1"/>
              </a:buClr>
              <a:buFont typeface="Arial"/>
              <a:buChar char="•"/>
            </a:pPr>
            <a:r>
              <a:rPr lang="en-US" dirty="0" smtClean="0"/>
              <a:t>More than </a:t>
            </a:r>
            <a:r>
              <a:rPr lang="en-US" dirty="0" smtClean="0"/>
              <a:t>20 international media outlets attended </a:t>
            </a:r>
            <a:r>
              <a:rPr lang="en-US" dirty="0" smtClean="0"/>
              <a:t>Global Kilimanjaro Bowl </a:t>
            </a:r>
            <a:r>
              <a:rPr lang="en-US" dirty="0" smtClean="0"/>
              <a:t>events:</a:t>
            </a:r>
          </a:p>
          <a:p>
            <a:pPr lvl="1">
              <a:buClr>
                <a:schemeClr val="tx1"/>
              </a:buClr>
              <a:buFont typeface="Arial"/>
              <a:buChar char="•"/>
            </a:pPr>
            <a:r>
              <a:rPr lang="en-US" dirty="0" smtClean="0"/>
              <a:t>Press conference at TGT practice facility</a:t>
            </a:r>
          </a:p>
          <a:p>
            <a:pPr lvl="1">
              <a:buClr>
                <a:schemeClr val="tx1"/>
              </a:buClr>
              <a:buFont typeface="Arial"/>
              <a:buChar char="•"/>
            </a:pPr>
            <a:r>
              <a:rPr lang="en-US" dirty="0" smtClean="0"/>
              <a:t>Game at Arusha Stadium</a:t>
            </a:r>
          </a:p>
          <a:p>
            <a:pPr lvl="1">
              <a:buClr>
                <a:schemeClr val="tx1"/>
              </a:buClr>
              <a:buFont typeface="Arial"/>
              <a:buChar char="•"/>
            </a:pPr>
            <a:r>
              <a:rPr lang="en-US" dirty="0" smtClean="0"/>
              <a:t>Beginning of Mexican group climb of Mt. Kilimanjaro</a:t>
            </a:r>
          </a:p>
          <a:p>
            <a:pPr>
              <a:buClr>
                <a:schemeClr val="tx1"/>
              </a:buClr>
              <a:buFont typeface="Arial"/>
              <a:buChar char="•"/>
            </a:pPr>
            <a:r>
              <a:rPr lang="en-US" dirty="0" smtClean="0"/>
              <a:t>Media represented included: </a:t>
            </a:r>
          </a:p>
          <a:p>
            <a:pPr lvl="1">
              <a:buClr>
                <a:schemeClr val="tx1"/>
              </a:buClr>
              <a:buFont typeface="Arial"/>
              <a:buChar char="•"/>
            </a:pPr>
            <a:r>
              <a:rPr lang="en-US" dirty="0" smtClean="0"/>
              <a:t>Tanzania: Arusha Citizen</a:t>
            </a:r>
            <a:r>
              <a:rPr lang="en-US" dirty="0" smtClean="0"/>
              <a:t>, Guardian, Daily News, Hibari Leo, ITV, Star TV, Channel 10, Mwananchi, Majira, Nipashe,</a:t>
            </a:r>
            <a:r>
              <a:rPr lang="en-US" dirty="0" smtClean="0"/>
              <a:t> Arusha Times</a:t>
            </a:r>
            <a:r>
              <a:rPr lang="en-US" dirty="0" smtClean="0"/>
              <a:t>,</a:t>
            </a:r>
            <a:r>
              <a:rPr lang="en-US" dirty="0" smtClean="0"/>
              <a:t> </a:t>
            </a:r>
            <a:r>
              <a:rPr lang="en-US" dirty="0" smtClean="0"/>
              <a:t>Triple A FM </a:t>
            </a:r>
            <a:r>
              <a:rPr lang="en-US" dirty="0" smtClean="0"/>
              <a:t>radio</a:t>
            </a:r>
            <a:endParaRPr lang="en-US" dirty="0" smtClean="0"/>
          </a:p>
          <a:p>
            <a:pPr lvl="1">
              <a:buClr>
                <a:schemeClr val="tx1"/>
              </a:buClr>
              <a:buFont typeface="Arial"/>
              <a:buChar char="•"/>
            </a:pPr>
            <a:r>
              <a:rPr lang="en-US" dirty="0" smtClean="0"/>
              <a:t>Kenya: Beyond Pictures documentary crew</a:t>
            </a:r>
          </a:p>
          <a:p>
            <a:pPr lvl="1">
              <a:buClr>
                <a:schemeClr val="tx1"/>
              </a:buClr>
              <a:buFont typeface="Arial"/>
              <a:buChar char="•"/>
            </a:pPr>
            <a:r>
              <a:rPr lang="en-US" dirty="0" smtClean="0"/>
              <a:t>Mexico: Martin Contreras: </a:t>
            </a:r>
            <a:r>
              <a:rPr lang="en-US" dirty="0" smtClean="0"/>
              <a:t>Sports </a:t>
            </a:r>
            <a:r>
              <a:rPr lang="en-US" dirty="0" smtClean="0"/>
              <a:t>RZZM, stringer for various print media and websites</a:t>
            </a:r>
          </a:p>
          <a:p>
            <a:pPr lvl="1">
              <a:buClr>
                <a:schemeClr val="tx1"/>
              </a:buClr>
              <a:buFont typeface="Arial"/>
              <a:buChar char="•"/>
            </a:pPr>
            <a:r>
              <a:rPr lang="en-US" dirty="0" smtClean="0"/>
              <a:t>United Kingdom: BBC World Service, NFLUK.com, Independent</a:t>
            </a:r>
          </a:p>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720895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10600" cy="1143000"/>
          </a:xfrm>
        </p:spPr>
        <p:txBody>
          <a:bodyPr/>
          <a:lstStyle/>
          <a:p>
            <a:pPr marL="0" indent="0" algn="l">
              <a:buNone/>
            </a:pPr>
            <a:r>
              <a:rPr lang="en-US" dirty="0" smtClean="0"/>
              <a:t>Media Coverage - Newspapers</a:t>
            </a:r>
            <a:endParaRPr lang="en-US" dirty="0"/>
          </a:p>
        </p:txBody>
      </p:sp>
      <p:graphicFrame>
        <p:nvGraphicFramePr>
          <p:cNvPr id="8" name="Content Placeholder 7"/>
          <p:cNvGraphicFramePr>
            <a:graphicFrameLocks noGrp="1"/>
          </p:cNvGraphicFramePr>
          <p:nvPr>
            <p:ph sz="quarter" idx="13"/>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5307193"/>
              </p:ext>
            </p:extLst>
          </p:nvPr>
        </p:nvGraphicFramePr>
        <p:xfrm>
          <a:off x="228600" y="1066800"/>
          <a:ext cx="8610600" cy="5242320"/>
        </p:xfrm>
        <a:graphic>
          <a:graphicData uri="http://schemas.openxmlformats.org/drawingml/2006/table">
            <a:tbl>
              <a:tblPr>
                <a:tableStyleId>{5C22544A-7EE6-4342-B048-85BDC9FD1C3A}</a:tableStyleId>
              </a:tblPr>
              <a:tblGrid>
                <a:gridCol w="2761038"/>
                <a:gridCol w="3726555"/>
                <a:gridCol w="2123007"/>
              </a:tblGrid>
              <a:tr h="291675">
                <a:tc>
                  <a:txBody>
                    <a:bodyPr/>
                    <a:lstStyle/>
                    <a:p>
                      <a:pPr algn="l" fontAlgn="b"/>
                      <a:r>
                        <a:rPr lang="en-US" sz="1800" b="1" u="none" strike="noStrike" dirty="0">
                          <a:effectLst/>
                        </a:rPr>
                        <a:t>Newspaper</a:t>
                      </a:r>
                      <a:endParaRPr lang="en-US" sz="1800" b="1" i="0" u="none" strike="noStrike" dirty="0">
                        <a:solidFill>
                          <a:srgbClr val="FFFFFF"/>
                        </a:solidFill>
                        <a:effectLst/>
                        <a:latin typeface="Calibri"/>
                      </a:endParaRPr>
                    </a:p>
                  </a:txBody>
                  <a:tcPr marL="9525" marR="9525" marT="9525" marB="0" anchor="b"/>
                </a:tc>
                <a:tc>
                  <a:txBody>
                    <a:bodyPr/>
                    <a:lstStyle/>
                    <a:p>
                      <a:pPr algn="l" fontAlgn="b"/>
                      <a:r>
                        <a:rPr lang="en-US" sz="1800" b="1" u="none" strike="noStrike" dirty="0">
                          <a:effectLst/>
                        </a:rPr>
                        <a:t>Story</a:t>
                      </a:r>
                      <a:endParaRPr lang="en-US" sz="1800" b="1" i="0" u="none" strike="noStrike" dirty="0">
                        <a:solidFill>
                          <a:srgbClr val="FFFFFF"/>
                        </a:solidFill>
                        <a:effectLst/>
                        <a:latin typeface="Calibri"/>
                      </a:endParaRPr>
                    </a:p>
                  </a:txBody>
                  <a:tcPr marL="9525" marR="9525" marT="9525" marB="0" anchor="b"/>
                </a:tc>
                <a:tc>
                  <a:txBody>
                    <a:bodyPr/>
                    <a:lstStyle/>
                    <a:p>
                      <a:pPr algn="r" fontAlgn="b"/>
                      <a:r>
                        <a:rPr lang="en-US" sz="1800" b="1" u="none" strike="noStrike" dirty="0">
                          <a:effectLst/>
                        </a:rPr>
                        <a:t>Circulation</a:t>
                      </a:r>
                      <a:endParaRPr lang="en-US" sz="1800" b="1" i="0" u="none" strike="noStrike" dirty="0">
                        <a:solidFill>
                          <a:srgbClr val="FFFFFF"/>
                        </a:solidFill>
                        <a:effectLst/>
                        <a:latin typeface="Calibri"/>
                      </a:endParaRPr>
                    </a:p>
                  </a:txBody>
                  <a:tcPr marL="9525" marR="9525" marT="9525" marB="0" anchor="b"/>
                </a:tc>
              </a:tr>
              <a:tr h="291675">
                <a:tc>
                  <a:txBody>
                    <a:bodyPr/>
                    <a:lstStyle/>
                    <a:p>
                      <a:pPr algn="l" fontAlgn="b"/>
                      <a:r>
                        <a:rPr lang="en-US" sz="1800" u="none" strike="noStrike">
                          <a:effectLst/>
                        </a:rPr>
                        <a:t>USA Today</a:t>
                      </a:r>
                      <a:endParaRPr lang="en-US" sz="1800" b="0" i="0" u="none" strike="noStrike">
                        <a:solidFill>
                          <a:srgbClr val="000000"/>
                        </a:solidFill>
                        <a:effectLst/>
                        <a:latin typeface="Calibri"/>
                      </a:endParaRPr>
                    </a:p>
                  </a:txBody>
                  <a:tcPr marL="9525" marR="9525" marT="9525" marB="0" anchor="b"/>
                </a:tc>
                <a:tc>
                  <a:txBody>
                    <a:bodyPr/>
                    <a:lstStyle/>
                    <a:p>
                      <a:pPr algn="l" fontAlgn="b"/>
                      <a:r>
                        <a:rPr lang="en-US" sz="1800" u="none" strike="noStrike">
                          <a:effectLst/>
                        </a:rPr>
                        <a:t>Drake to Africa</a:t>
                      </a:r>
                      <a:endParaRPr lang="en-US" sz="1800" b="0" i="0" u="none" strike="noStrike">
                        <a:solidFill>
                          <a:srgbClr val="000000"/>
                        </a:solidFill>
                        <a:effectLst/>
                        <a:latin typeface="Calibri"/>
                      </a:endParaRPr>
                    </a:p>
                  </a:txBody>
                  <a:tcPr marL="9525" marR="9525" marT="9525" marB="0" anchor="b"/>
                </a:tc>
                <a:tc>
                  <a:txBody>
                    <a:bodyPr/>
                    <a:lstStyle/>
                    <a:p>
                      <a:pPr algn="r" fontAlgn="b"/>
                      <a:r>
                        <a:rPr lang="en-US" sz="1800" u="none" strike="noStrike">
                          <a:effectLst/>
                        </a:rPr>
                        <a:t>2,120,357</a:t>
                      </a:r>
                      <a:endParaRPr lang="en-US" sz="1800" b="0" i="0" u="none" strike="noStrike">
                        <a:solidFill>
                          <a:srgbClr val="000000"/>
                        </a:solidFill>
                        <a:effectLst/>
                        <a:latin typeface="Calibri"/>
                      </a:endParaRPr>
                    </a:p>
                  </a:txBody>
                  <a:tcPr marL="9525" marR="9525" marT="9525" marB="0" anchor="b"/>
                </a:tc>
              </a:tr>
              <a:tr h="291675">
                <a:tc>
                  <a:txBody>
                    <a:bodyPr/>
                    <a:lstStyle/>
                    <a:p>
                      <a:pPr algn="l" fontAlgn="b"/>
                      <a:r>
                        <a:rPr lang="en-US" sz="1800" u="none" strike="noStrike">
                          <a:effectLst/>
                        </a:rPr>
                        <a:t>USA Today</a:t>
                      </a:r>
                      <a:endParaRPr lang="en-US" sz="1800" b="0" i="0" u="none" strike="noStrike">
                        <a:solidFill>
                          <a:srgbClr val="000000"/>
                        </a:solidFill>
                        <a:effectLst/>
                        <a:latin typeface="Calibri"/>
                      </a:endParaRPr>
                    </a:p>
                  </a:txBody>
                  <a:tcPr marL="9525" marR="9525" marT="9525" marB="0" anchor="b"/>
                </a:tc>
                <a:tc>
                  <a:txBody>
                    <a:bodyPr/>
                    <a:lstStyle/>
                    <a:p>
                      <a:pPr algn="l" fontAlgn="b"/>
                      <a:r>
                        <a:rPr lang="en-US" sz="1800" u="none" strike="noStrike">
                          <a:effectLst/>
                        </a:rPr>
                        <a:t>Drake going distance</a:t>
                      </a:r>
                      <a:endParaRPr lang="en-US" sz="1800" b="0" i="0" u="none" strike="noStrike">
                        <a:solidFill>
                          <a:srgbClr val="000000"/>
                        </a:solidFill>
                        <a:effectLst/>
                        <a:latin typeface="Calibri"/>
                      </a:endParaRPr>
                    </a:p>
                  </a:txBody>
                  <a:tcPr marL="9525" marR="9525" marT="9525" marB="0" anchor="b"/>
                </a:tc>
                <a:tc>
                  <a:txBody>
                    <a:bodyPr/>
                    <a:lstStyle/>
                    <a:p>
                      <a:pPr algn="r" fontAlgn="b"/>
                      <a:r>
                        <a:rPr lang="en-US" sz="1800" u="none" strike="noStrike">
                          <a:effectLst/>
                        </a:rPr>
                        <a:t>2,120,357</a:t>
                      </a:r>
                      <a:endParaRPr lang="en-US" sz="1800" b="0" i="0" u="none" strike="noStrike">
                        <a:solidFill>
                          <a:srgbClr val="000000"/>
                        </a:solidFill>
                        <a:effectLst/>
                        <a:latin typeface="Calibri"/>
                      </a:endParaRPr>
                    </a:p>
                  </a:txBody>
                  <a:tcPr marL="9525" marR="9525" marT="9525" marB="0" anchor="b"/>
                </a:tc>
              </a:tr>
              <a:tr h="291675">
                <a:tc>
                  <a:txBody>
                    <a:bodyPr/>
                    <a:lstStyle/>
                    <a:p>
                      <a:pPr algn="l" fontAlgn="b"/>
                      <a:r>
                        <a:rPr lang="en-US" sz="1800" u="none" strike="noStrike">
                          <a:effectLst/>
                        </a:rPr>
                        <a:t>USA Today</a:t>
                      </a:r>
                      <a:endParaRPr lang="en-US" sz="1800" b="0" i="0" u="none" strike="noStrike">
                        <a:solidFill>
                          <a:srgbClr val="000000"/>
                        </a:solidFill>
                        <a:effectLst/>
                        <a:latin typeface="Calibri"/>
                      </a:endParaRPr>
                    </a:p>
                  </a:txBody>
                  <a:tcPr marL="9525" marR="9525" marT="9525" marB="0" anchor="b"/>
                </a:tc>
                <a:tc>
                  <a:txBody>
                    <a:bodyPr/>
                    <a:lstStyle/>
                    <a:p>
                      <a:pPr algn="l" fontAlgn="b"/>
                      <a:r>
                        <a:rPr lang="en-US" sz="1800" u="none" strike="noStrike">
                          <a:effectLst/>
                        </a:rPr>
                        <a:t>Drake wins</a:t>
                      </a:r>
                      <a:endParaRPr lang="en-US" sz="1800" b="0" i="0" u="none" strike="noStrike">
                        <a:solidFill>
                          <a:srgbClr val="000000"/>
                        </a:solidFill>
                        <a:effectLst/>
                        <a:latin typeface="Calibri"/>
                      </a:endParaRPr>
                    </a:p>
                  </a:txBody>
                  <a:tcPr marL="9525" marR="9525" marT="9525" marB="0" anchor="b"/>
                </a:tc>
                <a:tc>
                  <a:txBody>
                    <a:bodyPr/>
                    <a:lstStyle/>
                    <a:p>
                      <a:pPr algn="r" fontAlgn="b"/>
                      <a:r>
                        <a:rPr lang="en-US" sz="1800" u="none" strike="noStrike">
                          <a:effectLst/>
                        </a:rPr>
                        <a:t>2,120,357</a:t>
                      </a:r>
                      <a:endParaRPr lang="en-US" sz="1800" b="0" i="0" u="none" strike="noStrike">
                        <a:solidFill>
                          <a:srgbClr val="000000"/>
                        </a:solidFill>
                        <a:effectLst/>
                        <a:latin typeface="Calibri"/>
                      </a:endParaRPr>
                    </a:p>
                  </a:txBody>
                  <a:tcPr marL="9525" marR="9525" marT="9525" marB="0" anchor="b"/>
                </a:tc>
              </a:tr>
              <a:tr h="291675">
                <a:tc>
                  <a:txBody>
                    <a:bodyPr/>
                    <a:lstStyle/>
                    <a:p>
                      <a:pPr algn="l" fontAlgn="b"/>
                      <a:r>
                        <a:rPr lang="en-US" sz="1800" u="none" strike="noStrike">
                          <a:effectLst/>
                        </a:rPr>
                        <a:t>New York Times</a:t>
                      </a:r>
                      <a:endParaRPr lang="en-US" sz="1800" b="0" i="0" u="none" strike="noStrike">
                        <a:solidFill>
                          <a:srgbClr val="000000"/>
                        </a:solidFill>
                        <a:effectLst/>
                        <a:latin typeface="Calibri"/>
                      </a:endParaRPr>
                    </a:p>
                  </a:txBody>
                  <a:tcPr marL="9525" marR="9525" marT="9525" marB="0" anchor="b"/>
                </a:tc>
                <a:tc>
                  <a:txBody>
                    <a:bodyPr/>
                    <a:lstStyle/>
                    <a:p>
                      <a:pPr algn="l" fontAlgn="b"/>
                      <a:r>
                        <a:rPr lang="en-US" sz="1800" u="none" strike="noStrike">
                          <a:effectLst/>
                        </a:rPr>
                        <a:t>Drake wins</a:t>
                      </a:r>
                      <a:endParaRPr lang="en-US" sz="1800" b="0" i="0" u="none" strike="noStrike">
                        <a:solidFill>
                          <a:srgbClr val="000000"/>
                        </a:solidFill>
                        <a:effectLst/>
                        <a:latin typeface="Calibri"/>
                      </a:endParaRPr>
                    </a:p>
                  </a:txBody>
                  <a:tcPr marL="9525" marR="9525" marT="9525" marB="0" anchor="b"/>
                </a:tc>
                <a:tc>
                  <a:txBody>
                    <a:bodyPr/>
                    <a:lstStyle/>
                    <a:p>
                      <a:pPr algn="r" fontAlgn="b"/>
                      <a:r>
                        <a:rPr lang="en-US" sz="1800" u="none" strike="noStrike">
                          <a:effectLst/>
                        </a:rPr>
                        <a:t>1,194,491</a:t>
                      </a:r>
                      <a:endParaRPr lang="en-US" sz="1800" b="0" i="0" u="none" strike="noStrike">
                        <a:solidFill>
                          <a:srgbClr val="000000"/>
                        </a:solidFill>
                        <a:effectLst/>
                        <a:latin typeface="Calibri"/>
                      </a:endParaRPr>
                    </a:p>
                  </a:txBody>
                  <a:tcPr marL="9525" marR="9525" marT="9525" marB="0" anchor="b"/>
                </a:tc>
              </a:tr>
              <a:tr h="291675">
                <a:tc>
                  <a:txBody>
                    <a:bodyPr/>
                    <a:lstStyle/>
                    <a:p>
                      <a:pPr algn="l" fontAlgn="b"/>
                      <a:r>
                        <a:rPr lang="en-US" sz="1800" u="none" strike="noStrike">
                          <a:effectLst/>
                        </a:rPr>
                        <a:t>LA Times</a:t>
                      </a:r>
                      <a:endParaRPr lang="en-US" sz="1800" b="0" i="0" u="none" strike="noStrike">
                        <a:solidFill>
                          <a:srgbClr val="000000"/>
                        </a:solidFill>
                        <a:effectLst/>
                        <a:latin typeface="Calibri"/>
                      </a:endParaRPr>
                    </a:p>
                  </a:txBody>
                  <a:tcPr marL="9525" marR="9525" marT="9525" marB="0" anchor="b"/>
                </a:tc>
                <a:tc>
                  <a:txBody>
                    <a:bodyPr/>
                    <a:lstStyle/>
                    <a:p>
                      <a:pPr algn="l" fontAlgn="b"/>
                      <a:r>
                        <a:rPr lang="en-US" sz="1800" u="none" strike="noStrike">
                          <a:effectLst/>
                        </a:rPr>
                        <a:t>Drake wins</a:t>
                      </a:r>
                      <a:endParaRPr lang="en-US" sz="1800" b="0" i="0" u="none" strike="noStrike">
                        <a:solidFill>
                          <a:srgbClr val="000000"/>
                        </a:solidFill>
                        <a:effectLst/>
                        <a:latin typeface="Calibri"/>
                      </a:endParaRPr>
                    </a:p>
                  </a:txBody>
                  <a:tcPr marL="9525" marR="9525" marT="9525" marB="0" anchor="b"/>
                </a:tc>
                <a:tc>
                  <a:txBody>
                    <a:bodyPr/>
                    <a:lstStyle/>
                    <a:p>
                      <a:pPr algn="r" fontAlgn="b"/>
                      <a:r>
                        <a:rPr lang="en-US" sz="1800" u="none" strike="noStrike">
                          <a:effectLst/>
                        </a:rPr>
                        <a:t>959,863</a:t>
                      </a:r>
                      <a:endParaRPr lang="en-US" sz="1800" b="0" i="0" u="none" strike="noStrike">
                        <a:solidFill>
                          <a:srgbClr val="000000"/>
                        </a:solidFill>
                        <a:effectLst/>
                        <a:latin typeface="Calibri"/>
                      </a:endParaRPr>
                    </a:p>
                  </a:txBody>
                  <a:tcPr marL="9525" marR="9525" marT="9525" marB="0" anchor="b"/>
                </a:tc>
              </a:tr>
              <a:tr h="291675">
                <a:tc>
                  <a:txBody>
                    <a:bodyPr/>
                    <a:lstStyle/>
                    <a:p>
                      <a:pPr algn="l" fontAlgn="b"/>
                      <a:r>
                        <a:rPr lang="en-US" sz="1800" u="none" strike="noStrike">
                          <a:effectLst/>
                        </a:rPr>
                        <a:t>San Francisco Chronicle</a:t>
                      </a:r>
                      <a:endParaRPr lang="en-US" sz="1800" b="0" i="0" u="none" strike="noStrike">
                        <a:solidFill>
                          <a:srgbClr val="000000"/>
                        </a:solidFill>
                        <a:effectLst/>
                        <a:latin typeface="Calibri"/>
                      </a:endParaRPr>
                    </a:p>
                  </a:txBody>
                  <a:tcPr marL="9525" marR="9525" marT="9525" marB="0" anchor="b"/>
                </a:tc>
                <a:tc>
                  <a:txBody>
                    <a:bodyPr/>
                    <a:lstStyle/>
                    <a:p>
                      <a:pPr algn="l" fontAlgn="b"/>
                      <a:r>
                        <a:rPr lang="en-US" sz="1800" u="none" strike="noStrike">
                          <a:effectLst/>
                        </a:rPr>
                        <a:t>Drake wins</a:t>
                      </a:r>
                      <a:endParaRPr lang="en-US" sz="1800" b="0" i="0" u="none" strike="noStrike">
                        <a:solidFill>
                          <a:srgbClr val="000000"/>
                        </a:solidFill>
                        <a:effectLst/>
                        <a:latin typeface="Calibri"/>
                      </a:endParaRPr>
                    </a:p>
                  </a:txBody>
                  <a:tcPr marL="9525" marR="9525" marT="9525" marB="0" anchor="b"/>
                </a:tc>
                <a:tc>
                  <a:txBody>
                    <a:bodyPr/>
                    <a:lstStyle/>
                    <a:p>
                      <a:pPr algn="r" fontAlgn="b"/>
                      <a:r>
                        <a:rPr lang="en-US" sz="1800" u="none" strike="noStrike">
                          <a:effectLst/>
                        </a:rPr>
                        <a:t>525,897</a:t>
                      </a:r>
                      <a:endParaRPr lang="en-US" sz="1800" b="0" i="0" u="none" strike="noStrike">
                        <a:solidFill>
                          <a:srgbClr val="000000"/>
                        </a:solidFill>
                        <a:effectLst/>
                        <a:latin typeface="Calibri"/>
                      </a:endParaRPr>
                    </a:p>
                  </a:txBody>
                  <a:tcPr marL="9525" marR="9525" marT="9525" marB="0" anchor="b"/>
                </a:tc>
              </a:tr>
              <a:tr h="291675">
                <a:tc>
                  <a:txBody>
                    <a:bodyPr/>
                    <a:lstStyle/>
                    <a:p>
                      <a:pPr algn="l" fontAlgn="b"/>
                      <a:r>
                        <a:rPr lang="en-US" sz="1800" u="none" strike="noStrike">
                          <a:effectLst/>
                        </a:rPr>
                        <a:t>Chicago Daily Herald</a:t>
                      </a:r>
                      <a:endParaRPr lang="en-US" sz="1800" b="0" i="0" u="none" strike="noStrike">
                        <a:solidFill>
                          <a:srgbClr val="000000"/>
                        </a:solidFill>
                        <a:effectLst/>
                        <a:latin typeface="Calibri"/>
                      </a:endParaRPr>
                    </a:p>
                  </a:txBody>
                  <a:tcPr marL="9525" marR="9525" marT="9525" marB="0" anchor="b"/>
                </a:tc>
                <a:tc>
                  <a:txBody>
                    <a:bodyPr/>
                    <a:lstStyle/>
                    <a:p>
                      <a:pPr algn="l" fontAlgn="b"/>
                      <a:r>
                        <a:rPr lang="en-US" sz="1800" u="none" strike="noStrike">
                          <a:effectLst/>
                        </a:rPr>
                        <a:t>Touchdown in Tanzania</a:t>
                      </a:r>
                      <a:endParaRPr lang="en-US" sz="1800" b="0" i="0" u="none" strike="noStrike">
                        <a:solidFill>
                          <a:srgbClr val="000000"/>
                        </a:solidFill>
                        <a:effectLst/>
                        <a:latin typeface="Calibri"/>
                      </a:endParaRPr>
                    </a:p>
                  </a:txBody>
                  <a:tcPr marL="9525" marR="9525" marT="9525" marB="0" anchor="b"/>
                </a:tc>
                <a:tc>
                  <a:txBody>
                    <a:bodyPr/>
                    <a:lstStyle/>
                    <a:p>
                      <a:pPr algn="r" fontAlgn="b"/>
                      <a:r>
                        <a:rPr lang="en-US" sz="1800" u="none" strike="noStrike">
                          <a:effectLst/>
                        </a:rPr>
                        <a:t>487,480</a:t>
                      </a:r>
                      <a:endParaRPr lang="en-US" sz="1800" b="0" i="0" u="none" strike="noStrike">
                        <a:solidFill>
                          <a:srgbClr val="000000"/>
                        </a:solidFill>
                        <a:effectLst/>
                        <a:latin typeface="Calibri"/>
                      </a:endParaRPr>
                    </a:p>
                  </a:txBody>
                  <a:tcPr marL="9525" marR="9525" marT="9525" marB="0" anchor="b"/>
                </a:tc>
              </a:tr>
              <a:tr h="291675">
                <a:tc>
                  <a:txBody>
                    <a:bodyPr/>
                    <a:lstStyle/>
                    <a:p>
                      <a:pPr algn="l" fontAlgn="b"/>
                      <a:r>
                        <a:rPr lang="en-US" sz="1800" u="none" strike="noStrike">
                          <a:effectLst/>
                        </a:rPr>
                        <a:t>Chicago Sun Times</a:t>
                      </a:r>
                      <a:endParaRPr lang="en-US" sz="1800" b="0" i="0" u="none" strike="noStrike">
                        <a:solidFill>
                          <a:srgbClr val="000000"/>
                        </a:solidFill>
                        <a:effectLst/>
                        <a:latin typeface="Calibri"/>
                      </a:endParaRPr>
                    </a:p>
                  </a:txBody>
                  <a:tcPr marL="9525" marR="9525" marT="9525" marB="0" anchor="b"/>
                </a:tc>
                <a:tc>
                  <a:txBody>
                    <a:bodyPr/>
                    <a:lstStyle/>
                    <a:p>
                      <a:pPr algn="l" fontAlgn="b"/>
                      <a:r>
                        <a:rPr lang="en-US" sz="1800" u="none" strike="noStrike">
                          <a:effectLst/>
                        </a:rPr>
                        <a:t>Raise money for Africa</a:t>
                      </a:r>
                      <a:endParaRPr lang="en-US" sz="1800" b="0" i="0" u="none" strike="noStrike">
                        <a:solidFill>
                          <a:srgbClr val="000000"/>
                        </a:solidFill>
                        <a:effectLst/>
                        <a:latin typeface="Calibri"/>
                      </a:endParaRPr>
                    </a:p>
                  </a:txBody>
                  <a:tcPr marL="9525" marR="9525" marT="9525" marB="0" anchor="b"/>
                </a:tc>
                <a:tc>
                  <a:txBody>
                    <a:bodyPr/>
                    <a:lstStyle/>
                    <a:p>
                      <a:pPr algn="r" fontAlgn="b"/>
                      <a:r>
                        <a:rPr lang="en-US" sz="1800" u="none" strike="noStrike">
                          <a:effectLst/>
                        </a:rPr>
                        <a:t>487,480</a:t>
                      </a:r>
                      <a:endParaRPr lang="en-US" sz="1800" b="0" i="0" u="none" strike="noStrike">
                        <a:solidFill>
                          <a:srgbClr val="000000"/>
                        </a:solidFill>
                        <a:effectLst/>
                        <a:latin typeface="Calibri"/>
                      </a:endParaRPr>
                    </a:p>
                  </a:txBody>
                  <a:tcPr marL="9525" marR="9525" marT="9525" marB="0" anchor="b"/>
                </a:tc>
              </a:tr>
              <a:tr h="291675">
                <a:tc>
                  <a:txBody>
                    <a:bodyPr/>
                    <a:lstStyle/>
                    <a:p>
                      <a:pPr algn="l" fontAlgn="b"/>
                      <a:r>
                        <a:rPr lang="en-US" sz="1800" u="none" strike="noStrike">
                          <a:effectLst/>
                        </a:rPr>
                        <a:t>Chicago Tribune</a:t>
                      </a:r>
                      <a:endParaRPr lang="en-US" sz="1800" b="0" i="0" u="none" strike="noStrike">
                        <a:solidFill>
                          <a:srgbClr val="000000"/>
                        </a:solidFill>
                        <a:effectLst/>
                        <a:latin typeface="Calibri"/>
                      </a:endParaRPr>
                    </a:p>
                  </a:txBody>
                  <a:tcPr marL="9525" marR="9525" marT="9525" marB="0" anchor="b"/>
                </a:tc>
                <a:tc>
                  <a:txBody>
                    <a:bodyPr/>
                    <a:lstStyle/>
                    <a:p>
                      <a:pPr algn="l" fontAlgn="b"/>
                      <a:r>
                        <a:rPr lang="en-US" sz="1800" u="none" strike="noStrike">
                          <a:effectLst/>
                        </a:rPr>
                        <a:t>Football players to make history</a:t>
                      </a:r>
                      <a:endParaRPr lang="en-US" sz="1800" b="0" i="0" u="none" strike="noStrike">
                        <a:solidFill>
                          <a:srgbClr val="000000"/>
                        </a:solidFill>
                        <a:effectLst/>
                        <a:latin typeface="Calibri"/>
                      </a:endParaRPr>
                    </a:p>
                  </a:txBody>
                  <a:tcPr marL="9525" marR="9525" marT="9525" marB="0" anchor="b"/>
                </a:tc>
                <a:tc>
                  <a:txBody>
                    <a:bodyPr/>
                    <a:lstStyle/>
                    <a:p>
                      <a:pPr algn="r" fontAlgn="b"/>
                      <a:r>
                        <a:rPr lang="en-US" sz="1800" u="none" strike="noStrike">
                          <a:effectLst/>
                        </a:rPr>
                        <a:t>487,480</a:t>
                      </a:r>
                      <a:endParaRPr lang="en-US" sz="1800" b="0" i="0" u="none" strike="noStrike">
                        <a:solidFill>
                          <a:srgbClr val="000000"/>
                        </a:solidFill>
                        <a:effectLst/>
                        <a:latin typeface="Calibri"/>
                      </a:endParaRPr>
                    </a:p>
                  </a:txBody>
                  <a:tcPr marL="9525" marR="9525" marT="9525" marB="0" anchor="b"/>
                </a:tc>
              </a:tr>
              <a:tr h="291675">
                <a:tc>
                  <a:txBody>
                    <a:bodyPr/>
                    <a:lstStyle/>
                    <a:p>
                      <a:pPr algn="l" fontAlgn="b"/>
                      <a:r>
                        <a:rPr lang="en-US" sz="1800" u="none" strike="noStrike">
                          <a:effectLst/>
                        </a:rPr>
                        <a:t>Boston Globe</a:t>
                      </a:r>
                      <a:endParaRPr lang="en-US" sz="1800" b="0" i="0" u="none" strike="noStrike">
                        <a:solidFill>
                          <a:srgbClr val="000000"/>
                        </a:solidFill>
                        <a:effectLst/>
                        <a:latin typeface="Calibri"/>
                      </a:endParaRPr>
                    </a:p>
                  </a:txBody>
                  <a:tcPr marL="9525" marR="9525" marT="9525" marB="0" anchor="b"/>
                </a:tc>
                <a:tc>
                  <a:txBody>
                    <a:bodyPr/>
                    <a:lstStyle/>
                    <a:p>
                      <a:pPr algn="l" fontAlgn="b"/>
                      <a:r>
                        <a:rPr lang="en-US" sz="1800" u="none" strike="noStrike">
                          <a:effectLst/>
                        </a:rPr>
                        <a:t>Drake to Africa</a:t>
                      </a:r>
                      <a:endParaRPr lang="en-US" sz="1800" b="0" i="0" u="none" strike="noStrike">
                        <a:solidFill>
                          <a:srgbClr val="000000"/>
                        </a:solidFill>
                        <a:effectLst/>
                        <a:latin typeface="Calibri"/>
                      </a:endParaRPr>
                    </a:p>
                  </a:txBody>
                  <a:tcPr marL="9525" marR="9525" marT="9525" marB="0" anchor="b"/>
                </a:tc>
                <a:tc>
                  <a:txBody>
                    <a:bodyPr/>
                    <a:lstStyle/>
                    <a:p>
                      <a:pPr algn="r" fontAlgn="b"/>
                      <a:r>
                        <a:rPr lang="en-US" sz="1800" u="none" strike="noStrike">
                          <a:effectLst/>
                        </a:rPr>
                        <a:t>478,735</a:t>
                      </a:r>
                      <a:endParaRPr lang="en-US" sz="1800" b="0" i="0" u="none" strike="noStrike">
                        <a:solidFill>
                          <a:srgbClr val="000000"/>
                        </a:solidFill>
                        <a:effectLst/>
                        <a:latin typeface="Calibri"/>
                      </a:endParaRPr>
                    </a:p>
                  </a:txBody>
                  <a:tcPr marL="9525" marR="9525" marT="9525" marB="0" anchor="b"/>
                </a:tc>
              </a:tr>
              <a:tr h="291675">
                <a:tc>
                  <a:txBody>
                    <a:bodyPr/>
                    <a:lstStyle/>
                    <a:p>
                      <a:pPr algn="l" fontAlgn="b"/>
                      <a:r>
                        <a:rPr lang="en-US" sz="1800" u="none" strike="noStrike">
                          <a:effectLst/>
                        </a:rPr>
                        <a:t>Boston Globe</a:t>
                      </a:r>
                      <a:endParaRPr lang="en-US" sz="1800" b="0" i="0" u="none" strike="noStrike">
                        <a:solidFill>
                          <a:srgbClr val="000000"/>
                        </a:solidFill>
                        <a:effectLst/>
                        <a:latin typeface="Calibri"/>
                      </a:endParaRPr>
                    </a:p>
                  </a:txBody>
                  <a:tcPr marL="9525" marR="9525" marT="9525" marB="0" anchor="b"/>
                </a:tc>
                <a:tc>
                  <a:txBody>
                    <a:bodyPr/>
                    <a:lstStyle/>
                    <a:p>
                      <a:pPr algn="l" fontAlgn="b"/>
                      <a:r>
                        <a:rPr lang="en-US" sz="1800" u="none" strike="noStrike">
                          <a:effectLst/>
                        </a:rPr>
                        <a:t>Drake wins</a:t>
                      </a:r>
                      <a:endParaRPr lang="en-US" sz="1800" b="0" i="0" u="none" strike="noStrike">
                        <a:solidFill>
                          <a:srgbClr val="000000"/>
                        </a:solidFill>
                        <a:effectLst/>
                        <a:latin typeface="Calibri"/>
                      </a:endParaRPr>
                    </a:p>
                  </a:txBody>
                  <a:tcPr marL="9525" marR="9525" marT="9525" marB="0" anchor="b"/>
                </a:tc>
                <a:tc>
                  <a:txBody>
                    <a:bodyPr/>
                    <a:lstStyle/>
                    <a:p>
                      <a:pPr algn="r" fontAlgn="b"/>
                      <a:r>
                        <a:rPr lang="en-US" sz="1800" u="none" strike="noStrike">
                          <a:effectLst/>
                        </a:rPr>
                        <a:t>478,735</a:t>
                      </a:r>
                      <a:endParaRPr lang="en-US" sz="1800" b="0" i="0" u="none" strike="noStrike">
                        <a:solidFill>
                          <a:srgbClr val="000000"/>
                        </a:solidFill>
                        <a:effectLst/>
                        <a:latin typeface="Calibri"/>
                      </a:endParaRPr>
                    </a:p>
                  </a:txBody>
                  <a:tcPr marL="9525" marR="9525" marT="9525" marB="0" anchor="b"/>
                </a:tc>
              </a:tr>
              <a:tr h="233700">
                <a:tc>
                  <a:txBody>
                    <a:bodyPr/>
                    <a:lstStyle/>
                    <a:p>
                      <a:pPr algn="l" fontAlgn="b"/>
                      <a:r>
                        <a:rPr lang="en-US" sz="1800" u="none" strike="noStrike" dirty="0">
                          <a:effectLst/>
                        </a:rPr>
                        <a:t>San Diego Union-Tribune</a:t>
                      </a:r>
                      <a:endParaRPr lang="en-US" sz="1800" b="0" i="0" u="none" strike="noStrike" dirty="0">
                        <a:solidFill>
                          <a:srgbClr val="000000"/>
                        </a:solidFill>
                        <a:effectLst/>
                        <a:latin typeface="Calibri"/>
                      </a:endParaRPr>
                    </a:p>
                  </a:txBody>
                  <a:tcPr marL="9525" marR="9525" marT="9525" marB="0" anchor="b"/>
                </a:tc>
                <a:tc>
                  <a:txBody>
                    <a:bodyPr/>
                    <a:lstStyle/>
                    <a:p>
                      <a:pPr algn="l" fontAlgn="b"/>
                      <a:r>
                        <a:rPr lang="en-US" sz="1800" u="none" strike="noStrike">
                          <a:effectLst/>
                        </a:rPr>
                        <a:t>Drake wins</a:t>
                      </a:r>
                      <a:endParaRPr lang="en-US" sz="1800" b="0" i="0" u="none" strike="noStrike">
                        <a:solidFill>
                          <a:srgbClr val="000000"/>
                        </a:solidFill>
                        <a:effectLst/>
                        <a:latin typeface="Calibri"/>
                      </a:endParaRPr>
                    </a:p>
                  </a:txBody>
                  <a:tcPr marL="9525" marR="9525" marT="9525" marB="0" anchor="b"/>
                </a:tc>
                <a:tc>
                  <a:txBody>
                    <a:bodyPr/>
                    <a:lstStyle/>
                    <a:p>
                      <a:pPr algn="r" fontAlgn="b"/>
                      <a:r>
                        <a:rPr lang="en-US" sz="1800" u="none" strike="noStrike">
                          <a:effectLst/>
                        </a:rPr>
                        <a:t>374,856</a:t>
                      </a:r>
                      <a:endParaRPr lang="en-US" sz="1800" b="0" i="0" u="none" strike="noStrike">
                        <a:solidFill>
                          <a:srgbClr val="000000"/>
                        </a:solidFill>
                        <a:effectLst/>
                        <a:latin typeface="Calibri"/>
                      </a:endParaRPr>
                    </a:p>
                  </a:txBody>
                  <a:tcPr marL="9525" marR="9525" marT="9525" marB="0" anchor="b"/>
                </a:tc>
              </a:tr>
              <a:tr h="291675">
                <a:tc>
                  <a:txBody>
                    <a:bodyPr/>
                    <a:lstStyle/>
                    <a:p>
                      <a:pPr algn="l" fontAlgn="b"/>
                      <a:r>
                        <a:rPr lang="en-US" sz="1800" u="none" strike="noStrike">
                          <a:effectLst/>
                        </a:rPr>
                        <a:t>Cleveland Plain Dealer</a:t>
                      </a:r>
                      <a:endParaRPr lang="en-US" sz="1800" b="0" i="0" u="none" strike="noStrike">
                        <a:solidFill>
                          <a:srgbClr val="000000"/>
                        </a:solidFill>
                        <a:effectLst/>
                        <a:latin typeface="Calibri"/>
                      </a:endParaRPr>
                    </a:p>
                  </a:txBody>
                  <a:tcPr marL="9525" marR="9525" marT="9525" marB="0" anchor="b"/>
                </a:tc>
                <a:tc>
                  <a:txBody>
                    <a:bodyPr/>
                    <a:lstStyle/>
                    <a:p>
                      <a:pPr algn="l" fontAlgn="b"/>
                      <a:r>
                        <a:rPr lang="en-US" sz="1800" u="none" strike="noStrike">
                          <a:effectLst/>
                        </a:rPr>
                        <a:t>Drake wins</a:t>
                      </a:r>
                      <a:endParaRPr lang="en-US" sz="1800" b="0" i="0" u="none" strike="noStrike">
                        <a:solidFill>
                          <a:srgbClr val="000000"/>
                        </a:solidFill>
                        <a:effectLst/>
                        <a:latin typeface="Calibri"/>
                      </a:endParaRPr>
                    </a:p>
                  </a:txBody>
                  <a:tcPr marL="9525" marR="9525" marT="9525" marB="0" anchor="b"/>
                </a:tc>
                <a:tc>
                  <a:txBody>
                    <a:bodyPr/>
                    <a:lstStyle/>
                    <a:p>
                      <a:pPr algn="r" fontAlgn="b"/>
                      <a:r>
                        <a:rPr lang="en-US" sz="1800" u="none" strike="noStrike">
                          <a:effectLst/>
                        </a:rPr>
                        <a:t>368,322</a:t>
                      </a:r>
                      <a:endParaRPr lang="en-US" sz="1800" b="0" i="0" u="none" strike="noStrike">
                        <a:solidFill>
                          <a:srgbClr val="000000"/>
                        </a:solidFill>
                        <a:effectLst/>
                        <a:latin typeface="Calibri"/>
                      </a:endParaRPr>
                    </a:p>
                  </a:txBody>
                  <a:tcPr marL="9525" marR="9525" marT="9525" marB="0" anchor="b"/>
                </a:tc>
              </a:tr>
              <a:tr h="291675">
                <a:tc>
                  <a:txBody>
                    <a:bodyPr/>
                    <a:lstStyle/>
                    <a:p>
                      <a:pPr algn="l" fontAlgn="b"/>
                      <a:r>
                        <a:rPr lang="en-US" sz="1800" u="none" strike="noStrike">
                          <a:effectLst/>
                        </a:rPr>
                        <a:t>St. Petersburg Times</a:t>
                      </a:r>
                      <a:endParaRPr lang="en-US" sz="1800" b="0" i="0" u="none" strike="noStrike">
                        <a:solidFill>
                          <a:srgbClr val="000000"/>
                        </a:solidFill>
                        <a:effectLst/>
                        <a:latin typeface="Calibri"/>
                      </a:endParaRPr>
                    </a:p>
                  </a:txBody>
                  <a:tcPr marL="9525" marR="9525" marT="9525" marB="0" anchor="b"/>
                </a:tc>
                <a:tc>
                  <a:txBody>
                    <a:bodyPr/>
                    <a:lstStyle/>
                    <a:p>
                      <a:pPr algn="l" fontAlgn="b"/>
                      <a:r>
                        <a:rPr lang="en-US" sz="1800" u="none" strike="noStrike">
                          <a:effectLst/>
                        </a:rPr>
                        <a:t>Drake wins</a:t>
                      </a:r>
                      <a:endParaRPr lang="en-US" sz="1800" b="0" i="0" u="none" strike="noStrike">
                        <a:solidFill>
                          <a:srgbClr val="000000"/>
                        </a:solidFill>
                        <a:effectLst/>
                        <a:latin typeface="Calibri"/>
                      </a:endParaRPr>
                    </a:p>
                  </a:txBody>
                  <a:tcPr marL="9525" marR="9525" marT="9525" marB="0" anchor="b"/>
                </a:tc>
                <a:tc>
                  <a:txBody>
                    <a:bodyPr/>
                    <a:lstStyle/>
                    <a:p>
                      <a:pPr algn="r" fontAlgn="b"/>
                      <a:r>
                        <a:rPr lang="en-US" sz="1800" u="none" strike="noStrike">
                          <a:effectLst/>
                        </a:rPr>
                        <a:t>352,777</a:t>
                      </a:r>
                      <a:endParaRPr lang="en-US" sz="1800" b="0" i="0" u="none" strike="noStrike">
                        <a:solidFill>
                          <a:srgbClr val="000000"/>
                        </a:solidFill>
                        <a:effectLst/>
                        <a:latin typeface="Calibri"/>
                      </a:endParaRPr>
                    </a:p>
                  </a:txBody>
                  <a:tcPr marL="9525" marR="9525" marT="9525" marB="0" anchor="b"/>
                </a:tc>
              </a:tr>
              <a:tr h="291675">
                <a:tc>
                  <a:txBody>
                    <a:bodyPr/>
                    <a:lstStyle/>
                    <a:p>
                      <a:pPr algn="l" fontAlgn="b"/>
                      <a:r>
                        <a:rPr lang="en-US" sz="1800" u="none" strike="noStrike">
                          <a:effectLst/>
                        </a:rPr>
                        <a:t>Miami Herald</a:t>
                      </a:r>
                      <a:endParaRPr lang="en-US" sz="1800" b="0" i="0" u="none" strike="noStrike">
                        <a:solidFill>
                          <a:srgbClr val="000000"/>
                        </a:solidFill>
                        <a:effectLst/>
                        <a:latin typeface="Calibri"/>
                      </a:endParaRPr>
                    </a:p>
                  </a:txBody>
                  <a:tcPr marL="9525" marR="9525" marT="9525" marB="0" anchor="b"/>
                </a:tc>
                <a:tc>
                  <a:txBody>
                    <a:bodyPr/>
                    <a:lstStyle/>
                    <a:p>
                      <a:pPr algn="l" fontAlgn="b"/>
                      <a:r>
                        <a:rPr lang="en-US" sz="1800" u="none" strike="noStrike">
                          <a:effectLst/>
                        </a:rPr>
                        <a:t>Drake wins</a:t>
                      </a:r>
                      <a:endParaRPr lang="en-US" sz="1800" b="0" i="0" u="none" strike="noStrike">
                        <a:solidFill>
                          <a:srgbClr val="000000"/>
                        </a:solidFill>
                        <a:effectLst/>
                        <a:latin typeface="Calibri"/>
                      </a:endParaRPr>
                    </a:p>
                  </a:txBody>
                  <a:tcPr marL="9525" marR="9525" marT="9525" marB="0" anchor="b"/>
                </a:tc>
                <a:tc>
                  <a:txBody>
                    <a:bodyPr/>
                    <a:lstStyle/>
                    <a:p>
                      <a:pPr algn="r" fontAlgn="b"/>
                      <a:r>
                        <a:rPr lang="en-US" sz="1800" u="none" strike="noStrike" dirty="0">
                          <a:effectLst/>
                        </a:rPr>
                        <a:t>327,105</a:t>
                      </a:r>
                      <a:endParaRPr lang="en-US" sz="1800" b="0" i="0" u="none" strike="noStrike" dirty="0">
                        <a:solidFill>
                          <a:srgbClr val="000000"/>
                        </a:solidFill>
                        <a:effectLst/>
                        <a:latin typeface="Calibri"/>
                      </a:endParaRPr>
                    </a:p>
                  </a:txBody>
                  <a:tcPr marL="9525" marR="9525" marT="9525" marB="0" anchor="b"/>
                </a:tc>
              </a:tr>
              <a:tr h="291675">
                <a:tc>
                  <a:txBody>
                    <a:bodyPr/>
                    <a:lstStyle/>
                    <a:p>
                      <a:pPr algn="l" fontAlgn="b"/>
                      <a:r>
                        <a:rPr lang="en-US" sz="1800" u="none" strike="noStrike">
                          <a:effectLst/>
                        </a:rPr>
                        <a:t>St. Louis Post-Dispatch</a:t>
                      </a:r>
                      <a:endParaRPr lang="en-US" sz="1800" b="0" i="0" u="none" strike="noStrike">
                        <a:solidFill>
                          <a:srgbClr val="000000"/>
                        </a:solidFill>
                        <a:effectLst/>
                        <a:latin typeface="Calibri"/>
                      </a:endParaRPr>
                    </a:p>
                  </a:txBody>
                  <a:tcPr marL="9525" marR="9525" marT="9525" marB="0" anchor="b"/>
                </a:tc>
                <a:tc>
                  <a:txBody>
                    <a:bodyPr/>
                    <a:lstStyle/>
                    <a:p>
                      <a:pPr algn="l" fontAlgn="b"/>
                      <a:r>
                        <a:rPr lang="en-US" sz="1800" u="none" strike="noStrike">
                          <a:effectLst/>
                        </a:rPr>
                        <a:t>Drake wins</a:t>
                      </a:r>
                      <a:endParaRPr lang="en-US" sz="1800" b="0" i="0" u="none" strike="noStrike">
                        <a:solidFill>
                          <a:srgbClr val="000000"/>
                        </a:solidFill>
                        <a:effectLst/>
                        <a:latin typeface="Calibri"/>
                      </a:endParaRPr>
                    </a:p>
                  </a:txBody>
                  <a:tcPr marL="9525" marR="9525" marT="9525" marB="0" anchor="b"/>
                </a:tc>
                <a:tc>
                  <a:txBody>
                    <a:bodyPr/>
                    <a:lstStyle/>
                    <a:p>
                      <a:pPr algn="r" fontAlgn="b"/>
                      <a:r>
                        <a:rPr lang="en-US" sz="1800" u="none" strike="noStrike">
                          <a:effectLst/>
                        </a:rPr>
                        <a:t>301,718</a:t>
                      </a:r>
                      <a:endParaRPr lang="en-US" sz="1800" b="0" i="0" u="none" strike="noStrike">
                        <a:solidFill>
                          <a:srgbClr val="000000"/>
                        </a:solidFill>
                        <a:effectLst/>
                        <a:latin typeface="Calibri"/>
                      </a:endParaRPr>
                    </a:p>
                  </a:txBody>
                  <a:tcPr marL="9525" marR="9525" marT="9525" marB="0" anchor="b"/>
                </a:tc>
              </a:tr>
              <a:tr h="291675">
                <a:tc>
                  <a:txBody>
                    <a:bodyPr/>
                    <a:lstStyle/>
                    <a:p>
                      <a:pPr algn="l" fontAlgn="b"/>
                      <a:r>
                        <a:rPr lang="en-US" sz="1800" u="none" strike="noStrike">
                          <a:effectLst/>
                        </a:rPr>
                        <a:t>Sacramento Bee</a:t>
                      </a:r>
                      <a:endParaRPr lang="en-US" sz="1800" b="0" i="0" u="none" strike="noStrike">
                        <a:solidFill>
                          <a:srgbClr val="000000"/>
                        </a:solidFill>
                        <a:effectLst/>
                        <a:latin typeface="Calibri"/>
                      </a:endParaRPr>
                    </a:p>
                  </a:txBody>
                  <a:tcPr marL="9525" marR="9525" marT="9525" marB="0" anchor="b"/>
                </a:tc>
                <a:tc>
                  <a:txBody>
                    <a:bodyPr/>
                    <a:lstStyle/>
                    <a:p>
                      <a:pPr algn="l" fontAlgn="b"/>
                      <a:r>
                        <a:rPr lang="en-US" sz="1800" u="none" strike="noStrike">
                          <a:effectLst/>
                        </a:rPr>
                        <a:t>Drake wins</a:t>
                      </a:r>
                      <a:endParaRPr lang="en-US" sz="1800" b="0" i="0" u="none" strike="noStrike">
                        <a:solidFill>
                          <a:srgbClr val="000000"/>
                        </a:solidFill>
                        <a:effectLst/>
                        <a:latin typeface="Calibri"/>
                      </a:endParaRPr>
                    </a:p>
                  </a:txBody>
                  <a:tcPr marL="9525" marR="9525" marT="9525" marB="0" anchor="b"/>
                </a:tc>
                <a:tc>
                  <a:txBody>
                    <a:bodyPr/>
                    <a:lstStyle/>
                    <a:p>
                      <a:pPr algn="r" fontAlgn="b"/>
                      <a:r>
                        <a:rPr lang="en-US" sz="1800" u="none" strike="noStrike" dirty="0">
                          <a:effectLst/>
                        </a:rPr>
                        <a:t>296,482</a:t>
                      </a:r>
                      <a:endParaRPr lang="en-US" sz="1800" b="0" i="0" u="none" strike="noStrike" dirty="0">
                        <a:solidFill>
                          <a:srgbClr val="000000"/>
                        </a:solidFill>
                        <a:effectLst/>
                        <a:latin typeface="Calibri"/>
                      </a:endParaRPr>
                    </a:p>
                  </a:txBody>
                  <a:tcPr marL="9525" marR="9525" marT="9525" marB="0" anchor="b"/>
                </a:tc>
              </a:tr>
            </a:tbl>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804691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31618" y="-20782"/>
            <a:ext cx="8763000" cy="1143000"/>
          </a:xfrm>
        </p:spPr>
        <p:txBody>
          <a:bodyPr/>
          <a:lstStyle/>
          <a:p>
            <a:pPr marL="0" indent="0" algn="l">
              <a:buNone/>
            </a:pPr>
            <a:r>
              <a:rPr lang="en-US" dirty="0" smtClean="0"/>
              <a:t>Media Coverage - Newspapers</a:t>
            </a:r>
            <a:endParaRPr lang="en-US" dirty="0"/>
          </a:p>
        </p:txBody>
      </p:sp>
      <p:graphicFrame>
        <p:nvGraphicFramePr>
          <p:cNvPr id="4" name="Content Placeholder 3"/>
          <p:cNvGraphicFramePr>
            <a:graphicFrameLocks noGrp="1"/>
          </p:cNvGraphicFramePr>
          <p:nvPr>
            <p:ph sz="quarter" idx="13"/>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87569047"/>
              </p:ext>
            </p:extLst>
          </p:nvPr>
        </p:nvGraphicFramePr>
        <p:xfrm>
          <a:off x="207818" y="777240"/>
          <a:ext cx="8763001" cy="6080760"/>
        </p:xfrm>
        <a:graphic>
          <a:graphicData uri="http://schemas.openxmlformats.org/drawingml/2006/table">
            <a:tbl>
              <a:tblPr>
                <a:tableStyleId>{5C22544A-7EE6-4342-B048-85BDC9FD1C3A}</a:tableStyleId>
              </a:tblPr>
              <a:tblGrid>
                <a:gridCol w="2809907"/>
                <a:gridCol w="3792512"/>
                <a:gridCol w="2160582"/>
              </a:tblGrid>
              <a:tr h="225425">
                <a:tc>
                  <a:txBody>
                    <a:bodyPr/>
                    <a:lstStyle/>
                    <a:p>
                      <a:pPr algn="l" fontAlgn="b"/>
                      <a:r>
                        <a:rPr lang="en-US" sz="1600" u="none" strike="noStrike" dirty="0">
                          <a:effectLst/>
                        </a:rPr>
                        <a:t>San Jose Mercury News</a:t>
                      </a:r>
                      <a:endParaRPr lang="en-US" sz="1600" b="0" i="0" u="none" strike="noStrike" dirty="0">
                        <a:solidFill>
                          <a:srgbClr val="000000"/>
                        </a:solidFill>
                        <a:effectLst/>
                        <a:latin typeface="Calibri"/>
                      </a:endParaRPr>
                    </a:p>
                  </a:txBody>
                  <a:tcPr marL="9525" marR="9525" marT="9525" marB="0" anchor="b"/>
                </a:tc>
                <a:tc>
                  <a:txBody>
                    <a:bodyPr/>
                    <a:lstStyle/>
                    <a:p>
                      <a:pPr algn="l" fontAlgn="b"/>
                      <a:r>
                        <a:rPr lang="en-US" sz="1600" u="none" strike="noStrike">
                          <a:effectLst/>
                        </a:rPr>
                        <a:t>Drake wins</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a:effectLst/>
                        </a:rPr>
                        <a:t>275,576</a:t>
                      </a:r>
                      <a:endParaRPr lang="en-US" sz="1600" b="0" i="0" u="none" strike="noStrike">
                        <a:solidFill>
                          <a:srgbClr val="000000"/>
                        </a:solidFill>
                        <a:effectLst/>
                        <a:latin typeface="Calibri"/>
                      </a:endParaRPr>
                    </a:p>
                  </a:txBody>
                  <a:tcPr marL="9525" marR="9525" marT="9525" marB="0" anchor="b"/>
                </a:tc>
              </a:tr>
              <a:tr h="225425">
                <a:tc>
                  <a:txBody>
                    <a:bodyPr/>
                    <a:lstStyle/>
                    <a:p>
                      <a:pPr algn="l" fontAlgn="b"/>
                      <a:r>
                        <a:rPr lang="en-US" sz="1600" u="none" strike="noStrike">
                          <a:effectLst/>
                        </a:rPr>
                        <a:t>Kansas City Star</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Drake wins</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a:effectLst/>
                        </a:rPr>
                        <a:t>266,264</a:t>
                      </a:r>
                      <a:endParaRPr lang="en-US" sz="1600" b="0" i="0" u="none" strike="noStrike">
                        <a:solidFill>
                          <a:srgbClr val="000000"/>
                        </a:solidFill>
                        <a:effectLst/>
                        <a:latin typeface="Calibri"/>
                      </a:endParaRPr>
                    </a:p>
                  </a:txBody>
                  <a:tcPr marL="9525" marR="9525" marT="9525" marB="0" anchor="b"/>
                </a:tc>
              </a:tr>
              <a:tr h="225425">
                <a:tc>
                  <a:txBody>
                    <a:bodyPr/>
                    <a:lstStyle/>
                    <a:p>
                      <a:pPr algn="l" fontAlgn="b"/>
                      <a:r>
                        <a:rPr lang="en-US" sz="1600" u="none" strike="noStrike">
                          <a:effectLst/>
                        </a:rPr>
                        <a:t>Indianapolis Star</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Drake goes Global</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a:effectLst/>
                        </a:rPr>
                        <a:t>251,601</a:t>
                      </a:r>
                      <a:endParaRPr lang="en-US" sz="1600" b="0" i="0" u="none" strike="noStrike">
                        <a:solidFill>
                          <a:srgbClr val="000000"/>
                        </a:solidFill>
                        <a:effectLst/>
                        <a:latin typeface="Calibri"/>
                      </a:endParaRPr>
                    </a:p>
                  </a:txBody>
                  <a:tcPr marL="9525" marR="9525" marT="9525" marB="0" anchor="b"/>
                </a:tc>
              </a:tr>
              <a:tr h="225425">
                <a:tc>
                  <a:txBody>
                    <a:bodyPr/>
                    <a:lstStyle/>
                    <a:p>
                      <a:pPr algn="l" fontAlgn="b"/>
                      <a:r>
                        <a:rPr lang="en-US" sz="1600" u="none" strike="noStrike">
                          <a:effectLst/>
                        </a:rPr>
                        <a:t>Indianapolis Star</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Drake brings football/hope</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a:effectLst/>
                        </a:rPr>
                        <a:t>251,601</a:t>
                      </a:r>
                      <a:endParaRPr lang="en-US" sz="1600" b="0" i="0" u="none" strike="noStrike">
                        <a:solidFill>
                          <a:srgbClr val="000000"/>
                        </a:solidFill>
                        <a:effectLst/>
                        <a:latin typeface="Calibri"/>
                      </a:endParaRPr>
                    </a:p>
                  </a:txBody>
                  <a:tcPr marL="9525" marR="9525" marT="9525" marB="0" anchor="b"/>
                </a:tc>
              </a:tr>
              <a:tr h="225425">
                <a:tc>
                  <a:txBody>
                    <a:bodyPr/>
                    <a:lstStyle/>
                    <a:p>
                      <a:pPr algn="l" fontAlgn="b"/>
                      <a:r>
                        <a:rPr lang="en-US" sz="1600" u="none" strike="noStrike">
                          <a:effectLst/>
                        </a:rPr>
                        <a:t>Toronto Sun</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American Football to Africa</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dirty="0">
                          <a:effectLst/>
                        </a:rPr>
                        <a:t>248,460</a:t>
                      </a:r>
                      <a:endParaRPr lang="en-US" sz="1600" b="0" i="0" u="none" strike="noStrike" dirty="0">
                        <a:solidFill>
                          <a:srgbClr val="000000"/>
                        </a:solidFill>
                        <a:effectLst/>
                        <a:latin typeface="Calibri"/>
                      </a:endParaRPr>
                    </a:p>
                  </a:txBody>
                  <a:tcPr marL="9525" marR="9525" marT="9525" marB="0" anchor="b"/>
                </a:tc>
              </a:tr>
              <a:tr h="225425">
                <a:tc>
                  <a:txBody>
                    <a:bodyPr/>
                    <a:lstStyle/>
                    <a:p>
                      <a:pPr algn="l" fontAlgn="b"/>
                      <a:r>
                        <a:rPr lang="en-US" sz="1600" u="none" strike="noStrike">
                          <a:effectLst/>
                        </a:rPr>
                        <a:t>San Antonio Express-News</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Drake wins</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dirty="0">
                          <a:effectLst/>
                        </a:rPr>
                        <a:t>228,733</a:t>
                      </a:r>
                      <a:endParaRPr lang="en-US" sz="1600" b="0" i="0" u="none" strike="noStrike" dirty="0">
                        <a:solidFill>
                          <a:srgbClr val="000000"/>
                        </a:solidFill>
                        <a:effectLst/>
                        <a:latin typeface="Calibri"/>
                      </a:endParaRPr>
                    </a:p>
                  </a:txBody>
                  <a:tcPr marL="9525" marR="9525" marT="9525" marB="0" anchor="b"/>
                </a:tc>
              </a:tr>
              <a:tr h="225425">
                <a:tc>
                  <a:txBody>
                    <a:bodyPr/>
                    <a:lstStyle/>
                    <a:p>
                      <a:pPr algn="l" fontAlgn="b"/>
                      <a:r>
                        <a:rPr lang="en-US" sz="1600" u="none" strike="noStrike">
                          <a:effectLst/>
                        </a:rPr>
                        <a:t>Seattle Times</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Drake wins</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a:effectLst/>
                        </a:rPr>
                        <a:t>219,941</a:t>
                      </a:r>
                      <a:endParaRPr lang="en-US" sz="1600" b="0" i="0" u="none" strike="noStrike">
                        <a:solidFill>
                          <a:srgbClr val="000000"/>
                        </a:solidFill>
                        <a:effectLst/>
                        <a:latin typeface="Calibri"/>
                      </a:endParaRPr>
                    </a:p>
                  </a:txBody>
                  <a:tcPr marL="9525" marR="9525" marT="9525" marB="0" anchor="b"/>
                </a:tc>
              </a:tr>
              <a:tr h="225425">
                <a:tc>
                  <a:txBody>
                    <a:bodyPr/>
                    <a:lstStyle/>
                    <a:p>
                      <a:pPr algn="l" fontAlgn="b"/>
                      <a:r>
                        <a:rPr lang="en-US" sz="1600" u="none" strike="noStrike">
                          <a:effectLst/>
                        </a:rPr>
                        <a:t>St. Paul Pioneer Press</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Drake wins</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a:effectLst/>
                        </a:rPr>
                        <a:t>201,583</a:t>
                      </a:r>
                      <a:endParaRPr lang="en-US" sz="1600" b="0" i="0" u="none" strike="noStrike">
                        <a:solidFill>
                          <a:srgbClr val="000000"/>
                        </a:solidFill>
                        <a:effectLst/>
                        <a:latin typeface="Calibri"/>
                      </a:endParaRPr>
                    </a:p>
                  </a:txBody>
                  <a:tcPr marL="9525" marR="9525" marT="9525" marB="0" anchor="b"/>
                </a:tc>
              </a:tr>
              <a:tr h="225425">
                <a:tc>
                  <a:txBody>
                    <a:bodyPr/>
                    <a:lstStyle/>
                    <a:p>
                      <a:pPr algn="l" fontAlgn="b"/>
                      <a:r>
                        <a:rPr lang="en-US" sz="1600" u="none" strike="noStrike">
                          <a:effectLst/>
                        </a:rPr>
                        <a:t>Austin Statesman</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Drake wins</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a:effectLst/>
                        </a:rPr>
                        <a:t>190,986</a:t>
                      </a:r>
                      <a:endParaRPr lang="en-US" sz="1600" b="0" i="0" u="none" strike="noStrike">
                        <a:solidFill>
                          <a:srgbClr val="000000"/>
                        </a:solidFill>
                        <a:effectLst/>
                        <a:latin typeface="Calibri"/>
                      </a:endParaRPr>
                    </a:p>
                  </a:txBody>
                  <a:tcPr marL="9525" marR="9525" marT="9525" marB="0" anchor="b"/>
                </a:tc>
              </a:tr>
              <a:tr h="225425">
                <a:tc>
                  <a:txBody>
                    <a:bodyPr/>
                    <a:lstStyle/>
                    <a:p>
                      <a:pPr algn="l" fontAlgn="b"/>
                      <a:r>
                        <a:rPr lang="en-US" sz="1600" u="none" strike="noStrike">
                          <a:effectLst/>
                        </a:rPr>
                        <a:t>Palm Beach Post</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Drake wins</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a:effectLst/>
                        </a:rPr>
                        <a:t>185,314</a:t>
                      </a:r>
                      <a:endParaRPr lang="en-US" sz="1600" b="0" i="0" u="none" strike="noStrike">
                        <a:solidFill>
                          <a:srgbClr val="000000"/>
                        </a:solidFill>
                        <a:effectLst/>
                        <a:latin typeface="Calibri"/>
                      </a:endParaRPr>
                    </a:p>
                  </a:txBody>
                  <a:tcPr marL="9525" marR="9525" marT="9525" marB="0" anchor="b"/>
                </a:tc>
              </a:tr>
              <a:tr h="225425">
                <a:tc>
                  <a:txBody>
                    <a:bodyPr/>
                    <a:lstStyle/>
                    <a:p>
                      <a:pPr algn="l" fontAlgn="b"/>
                      <a:r>
                        <a:rPr lang="en-US" sz="1600" u="none" strike="noStrike">
                          <a:effectLst/>
                        </a:rPr>
                        <a:t>Seattle Post Intelligencer</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Drake wins</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a:effectLst/>
                        </a:rPr>
                        <a:t>169,105</a:t>
                      </a:r>
                      <a:endParaRPr lang="en-US" sz="1600" b="0" i="0" u="none" strike="noStrike">
                        <a:solidFill>
                          <a:srgbClr val="000000"/>
                        </a:solidFill>
                        <a:effectLst/>
                        <a:latin typeface="Calibri"/>
                      </a:endParaRPr>
                    </a:p>
                  </a:txBody>
                  <a:tcPr marL="9525" marR="9525" marT="9525" marB="0" anchor="b"/>
                </a:tc>
              </a:tr>
              <a:tr h="225425">
                <a:tc>
                  <a:txBody>
                    <a:bodyPr/>
                    <a:lstStyle/>
                    <a:p>
                      <a:pPr algn="l" fontAlgn="b"/>
                      <a:r>
                        <a:rPr lang="en-US" sz="1600" u="none" strike="noStrike">
                          <a:effectLst/>
                        </a:rPr>
                        <a:t>Fresno Bee</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Drake wins</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a:effectLst/>
                        </a:rPr>
                        <a:t>162,628</a:t>
                      </a:r>
                      <a:endParaRPr lang="en-US" sz="1600" b="0" i="0" u="none" strike="noStrike">
                        <a:solidFill>
                          <a:srgbClr val="000000"/>
                        </a:solidFill>
                        <a:effectLst/>
                        <a:latin typeface="Calibri"/>
                      </a:endParaRPr>
                    </a:p>
                  </a:txBody>
                  <a:tcPr marL="9525" marR="9525" marT="9525" marB="0" anchor="b"/>
                </a:tc>
              </a:tr>
              <a:tr h="225425">
                <a:tc>
                  <a:txBody>
                    <a:bodyPr/>
                    <a:lstStyle/>
                    <a:p>
                      <a:pPr algn="l" fontAlgn="b"/>
                      <a:r>
                        <a:rPr lang="en-US" sz="1600" u="none" strike="noStrike">
                          <a:effectLst/>
                        </a:rPr>
                        <a:t>Birmingham News</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Drake wins</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a:effectLst/>
                        </a:rPr>
                        <a:t>154,538</a:t>
                      </a:r>
                      <a:endParaRPr lang="en-US" sz="1600" b="0" i="0" u="none" strike="noStrike">
                        <a:solidFill>
                          <a:srgbClr val="000000"/>
                        </a:solidFill>
                        <a:effectLst/>
                        <a:latin typeface="Calibri"/>
                      </a:endParaRPr>
                    </a:p>
                  </a:txBody>
                  <a:tcPr marL="9525" marR="9525" marT="9525" marB="0" anchor="b"/>
                </a:tc>
              </a:tr>
              <a:tr h="225425">
                <a:tc>
                  <a:txBody>
                    <a:bodyPr/>
                    <a:lstStyle/>
                    <a:p>
                      <a:pPr algn="l" fontAlgn="b"/>
                      <a:r>
                        <a:rPr lang="en-US" sz="1600" u="none" strike="noStrike">
                          <a:effectLst/>
                        </a:rPr>
                        <a:t>Des Moines Register</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Drake goes Global</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a:effectLst/>
                        </a:rPr>
                        <a:t>153,792</a:t>
                      </a:r>
                      <a:endParaRPr lang="en-US" sz="1600" b="0" i="0" u="none" strike="noStrike">
                        <a:solidFill>
                          <a:srgbClr val="000000"/>
                        </a:solidFill>
                        <a:effectLst/>
                        <a:latin typeface="Calibri"/>
                      </a:endParaRPr>
                    </a:p>
                  </a:txBody>
                  <a:tcPr marL="9525" marR="9525" marT="9525" marB="0" anchor="b"/>
                </a:tc>
              </a:tr>
              <a:tr h="225425">
                <a:tc>
                  <a:txBody>
                    <a:bodyPr/>
                    <a:lstStyle/>
                    <a:p>
                      <a:pPr algn="l" fontAlgn="b"/>
                      <a:r>
                        <a:rPr lang="en-US" sz="1600" u="none" strike="noStrike">
                          <a:effectLst/>
                        </a:rPr>
                        <a:t>Des Moines Register</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Opens doors for Tazania</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a:effectLst/>
                        </a:rPr>
                        <a:t>153,792</a:t>
                      </a:r>
                      <a:endParaRPr lang="en-US" sz="1600" b="0" i="0" u="none" strike="noStrike">
                        <a:solidFill>
                          <a:srgbClr val="000000"/>
                        </a:solidFill>
                        <a:effectLst/>
                        <a:latin typeface="Calibri"/>
                      </a:endParaRPr>
                    </a:p>
                  </a:txBody>
                  <a:tcPr marL="9525" marR="9525" marT="9525" marB="0" anchor="b"/>
                </a:tc>
              </a:tr>
              <a:tr h="225425">
                <a:tc>
                  <a:txBody>
                    <a:bodyPr/>
                    <a:lstStyle/>
                    <a:p>
                      <a:pPr algn="l" fontAlgn="b"/>
                      <a:r>
                        <a:rPr lang="en-US" sz="1600" u="none" strike="noStrike">
                          <a:effectLst/>
                        </a:rPr>
                        <a:t>Des Moines Register</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Drake Football: QB sharp</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a:effectLst/>
                        </a:rPr>
                        <a:t>153,792</a:t>
                      </a:r>
                      <a:endParaRPr lang="en-US" sz="1600" b="0" i="0" u="none" strike="noStrike">
                        <a:solidFill>
                          <a:srgbClr val="000000"/>
                        </a:solidFill>
                        <a:effectLst/>
                        <a:latin typeface="Calibri"/>
                      </a:endParaRPr>
                    </a:p>
                  </a:txBody>
                  <a:tcPr marL="9525" marR="9525" marT="9525" marB="0" anchor="b"/>
                </a:tc>
              </a:tr>
              <a:tr h="225425">
                <a:tc>
                  <a:txBody>
                    <a:bodyPr/>
                    <a:lstStyle/>
                    <a:p>
                      <a:pPr algn="l" fontAlgn="b"/>
                      <a:r>
                        <a:rPr lang="en-US" sz="1600" u="none" strike="noStrike">
                          <a:effectLst/>
                        </a:rPr>
                        <a:t>Des Moines Register</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Drake brings football/hope</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a:effectLst/>
                        </a:rPr>
                        <a:t>153,792</a:t>
                      </a:r>
                      <a:endParaRPr lang="en-US" sz="1600" b="0" i="0" u="none" strike="noStrike">
                        <a:solidFill>
                          <a:srgbClr val="000000"/>
                        </a:solidFill>
                        <a:effectLst/>
                        <a:latin typeface="Calibri"/>
                      </a:endParaRPr>
                    </a:p>
                  </a:txBody>
                  <a:tcPr marL="9525" marR="9525" marT="9525" marB="0" anchor="b"/>
                </a:tc>
              </a:tr>
              <a:tr h="225425">
                <a:tc>
                  <a:txBody>
                    <a:bodyPr/>
                    <a:lstStyle/>
                    <a:p>
                      <a:pPr algn="l" fontAlgn="b"/>
                      <a:r>
                        <a:rPr lang="en-US" sz="1600" u="none" strike="noStrike">
                          <a:effectLst/>
                        </a:rPr>
                        <a:t>Des Moines Register</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Drake embracks on journey</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a:effectLst/>
                        </a:rPr>
                        <a:t>153,792</a:t>
                      </a:r>
                      <a:endParaRPr lang="en-US" sz="1600" b="0" i="0" u="none" strike="noStrike">
                        <a:solidFill>
                          <a:srgbClr val="000000"/>
                        </a:solidFill>
                        <a:effectLst/>
                        <a:latin typeface="Calibri"/>
                      </a:endParaRPr>
                    </a:p>
                  </a:txBody>
                  <a:tcPr marL="9525" marR="9525" marT="9525" marB="0" anchor="b"/>
                </a:tc>
              </a:tr>
              <a:tr h="225425">
                <a:tc>
                  <a:txBody>
                    <a:bodyPr/>
                    <a:lstStyle/>
                    <a:p>
                      <a:pPr algn="l" fontAlgn="b"/>
                      <a:r>
                        <a:rPr lang="en-US" sz="1600" u="none" strike="noStrike">
                          <a:effectLst/>
                        </a:rPr>
                        <a:t>Des Moines Register</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First game in Africa - made history</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a:effectLst/>
                        </a:rPr>
                        <a:t>153,792</a:t>
                      </a:r>
                      <a:endParaRPr lang="en-US" sz="1600" b="0" i="0" u="none" strike="noStrike">
                        <a:solidFill>
                          <a:srgbClr val="000000"/>
                        </a:solidFill>
                        <a:effectLst/>
                        <a:latin typeface="Calibri"/>
                      </a:endParaRPr>
                    </a:p>
                  </a:txBody>
                  <a:tcPr marL="9525" marR="9525" marT="9525" marB="0" anchor="b"/>
                </a:tc>
              </a:tr>
              <a:tr h="225425">
                <a:tc>
                  <a:txBody>
                    <a:bodyPr/>
                    <a:lstStyle/>
                    <a:p>
                      <a:pPr algn="l" fontAlgn="b"/>
                      <a:r>
                        <a:rPr lang="en-US" sz="1600" u="none" strike="noStrike">
                          <a:effectLst/>
                        </a:rPr>
                        <a:t>Marshtown Times-Republic</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Drake spring game</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a:effectLst/>
                        </a:rPr>
                        <a:t>153,792</a:t>
                      </a:r>
                      <a:endParaRPr lang="en-US" sz="1600" b="0" i="0" u="none" strike="noStrike">
                        <a:solidFill>
                          <a:srgbClr val="000000"/>
                        </a:solidFill>
                        <a:effectLst/>
                        <a:latin typeface="Calibri"/>
                      </a:endParaRPr>
                    </a:p>
                  </a:txBody>
                  <a:tcPr marL="9525" marR="9525" marT="9525" marB="0" anchor="b"/>
                </a:tc>
              </a:tr>
              <a:tr h="225425">
                <a:tc>
                  <a:txBody>
                    <a:bodyPr/>
                    <a:lstStyle/>
                    <a:p>
                      <a:pPr algn="l" fontAlgn="b"/>
                      <a:r>
                        <a:rPr lang="en-US" sz="1600" u="none" strike="noStrike">
                          <a:effectLst/>
                        </a:rPr>
                        <a:t>Tulsa World</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Drake heads to Africa</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a:effectLst/>
                        </a:rPr>
                        <a:t>143,598</a:t>
                      </a:r>
                      <a:endParaRPr lang="en-US" sz="1600" b="0" i="0" u="none" strike="noStrike">
                        <a:solidFill>
                          <a:srgbClr val="000000"/>
                        </a:solidFill>
                        <a:effectLst/>
                        <a:latin typeface="Calibri"/>
                      </a:endParaRPr>
                    </a:p>
                  </a:txBody>
                  <a:tcPr marL="9525" marR="9525" marT="9525" marB="0" anchor="b"/>
                </a:tc>
              </a:tr>
              <a:tr h="225425">
                <a:tc>
                  <a:txBody>
                    <a:bodyPr/>
                    <a:lstStyle/>
                    <a:p>
                      <a:pPr algn="l" fontAlgn="b"/>
                      <a:r>
                        <a:rPr lang="en-US" sz="1600" u="none" strike="noStrike">
                          <a:effectLst/>
                        </a:rPr>
                        <a:t>Grand Rapids Press</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Nick Ens to play</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a:effectLst/>
                        </a:rPr>
                        <a:t>142,036</a:t>
                      </a:r>
                      <a:endParaRPr lang="en-US" sz="1600" b="0" i="0" u="none" strike="noStrike">
                        <a:solidFill>
                          <a:srgbClr val="000000"/>
                        </a:solidFill>
                        <a:effectLst/>
                        <a:latin typeface="Calibri"/>
                      </a:endParaRPr>
                    </a:p>
                  </a:txBody>
                  <a:tcPr marL="9525" marR="9525" marT="9525" marB="0" anchor="b"/>
                </a:tc>
              </a:tr>
              <a:tr h="225425">
                <a:tc>
                  <a:txBody>
                    <a:bodyPr/>
                    <a:lstStyle/>
                    <a:p>
                      <a:pPr algn="l" fontAlgn="b"/>
                      <a:r>
                        <a:rPr lang="en-US" sz="1600" u="none" strike="noStrike">
                          <a:effectLst/>
                        </a:rPr>
                        <a:t>Dayton Daily News</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Drake wins</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a:effectLst/>
                        </a:rPr>
                        <a:t>137,533</a:t>
                      </a:r>
                      <a:endParaRPr lang="en-US" sz="1600" b="0" i="0" u="none" strike="noStrike">
                        <a:solidFill>
                          <a:srgbClr val="000000"/>
                        </a:solidFill>
                        <a:effectLst/>
                        <a:latin typeface="Calibri"/>
                      </a:endParaRPr>
                    </a:p>
                  </a:txBody>
                  <a:tcPr marL="9525" marR="9525" marT="9525" marB="0" anchor="b"/>
                </a:tc>
              </a:tr>
              <a:tr h="225425">
                <a:tc>
                  <a:txBody>
                    <a:bodyPr/>
                    <a:lstStyle/>
                    <a:p>
                      <a:pPr algn="l" fontAlgn="b"/>
                      <a:r>
                        <a:rPr lang="en-US" sz="1600" u="none" strike="noStrike" dirty="0">
                          <a:effectLst/>
                        </a:rPr>
                        <a:t>Salt Lake Tribune</a:t>
                      </a:r>
                      <a:endParaRPr lang="en-US" sz="1600" b="0" i="0" u="none" strike="noStrike" dirty="0">
                        <a:solidFill>
                          <a:srgbClr val="000000"/>
                        </a:solidFill>
                        <a:effectLst/>
                        <a:latin typeface="Calibri"/>
                      </a:endParaRPr>
                    </a:p>
                  </a:txBody>
                  <a:tcPr marL="9525" marR="9525" marT="9525" marB="0" anchor="b"/>
                </a:tc>
                <a:tc>
                  <a:txBody>
                    <a:bodyPr/>
                    <a:lstStyle/>
                    <a:p>
                      <a:pPr algn="l" fontAlgn="b"/>
                      <a:r>
                        <a:rPr lang="en-US" sz="1600" u="none" strike="noStrike">
                          <a:effectLst/>
                        </a:rPr>
                        <a:t>Drake wins</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dirty="0">
                          <a:effectLst/>
                        </a:rPr>
                        <a:t>134,542</a:t>
                      </a:r>
                      <a:endParaRPr lang="en-US" sz="1600" b="0" i="0" u="none" strike="noStrike" dirty="0">
                        <a:solidFill>
                          <a:srgbClr val="000000"/>
                        </a:solidFill>
                        <a:effectLst/>
                        <a:latin typeface="Calibri"/>
                      </a:endParaRPr>
                    </a:p>
                  </a:txBody>
                  <a:tcPr marL="9525" marR="9525" marT="9525" marB="0" anchor="b"/>
                </a:tc>
              </a:tr>
            </a:tbl>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582754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31618" y="-152400"/>
            <a:ext cx="8763000" cy="1143000"/>
          </a:xfrm>
        </p:spPr>
        <p:txBody>
          <a:bodyPr/>
          <a:lstStyle/>
          <a:p>
            <a:pPr marL="0" indent="0" algn="l">
              <a:buNone/>
            </a:pPr>
            <a:r>
              <a:rPr lang="en-US" dirty="0" smtClean="0"/>
              <a:t>Media Coverage - Newspapers</a:t>
            </a:r>
            <a:endParaRPr lang="en-US" dirty="0"/>
          </a:p>
        </p:txBody>
      </p:sp>
      <p:graphicFrame>
        <p:nvGraphicFramePr>
          <p:cNvPr id="9" name="Content Placeholder 8"/>
          <p:cNvGraphicFramePr>
            <a:graphicFrameLocks noGrp="1"/>
          </p:cNvGraphicFramePr>
          <p:nvPr>
            <p:ph sz="quarter" idx="13"/>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6680801"/>
              </p:ext>
            </p:extLst>
          </p:nvPr>
        </p:nvGraphicFramePr>
        <p:xfrm>
          <a:off x="228600" y="715052"/>
          <a:ext cx="8610600" cy="6142947"/>
        </p:xfrm>
        <a:graphic>
          <a:graphicData uri="http://schemas.openxmlformats.org/drawingml/2006/table">
            <a:tbl>
              <a:tblPr>
                <a:tableStyleId>{5C22544A-7EE6-4342-B048-85BDC9FD1C3A}</a:tableStyleId>
              </a:tblPr>
              <a:tblGrid>
                <a:gridCol w="3810000"/>
                <a:gridCol w="2209800"/>
                <a:gridCol w="2590800"/>
              </a:tblGrid>
              <a:tr h="211593">
                <a:tc>
                  <a:txBody>
                    <a:bodyPr/>
                    <a:lstStyle/>
                    <a:p>
                      <a:pPr algn="l" fontAlgn="b"/>
                      <a:r>
                        <a:rPr lang="en-US" sz="1400" u="none" strike="noStrike" dirty="0">
                          <a:effectLst/>
                        </a:rPr>
                        <a:t>News Tribune</a:t>
                      </a:r>
                      <a:endParaRPr lang="en-US" sz="1400" b="0" i="0" u="none" strike="noStrike" dirty="0">
                        <a:solidFill>
                          <a:srgbClr val="000000"/>
                        </a:solidFill>
                        <a:effectLst/>
                        <a:latin typeface="Calibri"/>
                      </a:endParaRPr>
                    </a:p>
                  </a:txBody>
                  <a:tcPr marL="6031" marR="6031" marT="6031" marB="0" anchor="b"/>
                </a:tc>
                <a:tc>
                  <a:txBody>
                    <a:bodyPr/>
                    <a:lstStyle/>
                    <a:p>
                      <a:pPr algn="l" fontAlgn="b"/>
                      <a:r>
                        <a:rPr lang="en-US" sz="1400" u="none" strike="noStrike">
                          <a:effectLst/>
                        </a:rPr>
                        <a:t>Drake wins</a:t>
                      </a:r>
                      <a:endParaRPr lang="en-US" sz="1400" b="0" i="0" u="none" strike="noStrike">
                        <a:solidFill>
                          <a:srgbClr val="000000"/>
                        </a:solidFill>
                        <a:effectLst/>
                        <a:latin typeface="Calibri"/>
                      </a:endParaRPr>
                    </a:p>
                  </a:txBody>
                  <a:tcPr marL="6031" marR="6031" marT="6031" marB="0" anchor="b"/>
                </a:tc>
                <a:tc>
                  <a:txBody>
                    <a:bodyPr/>
                    <a:lstStyle/>
                    <a:p>
                      <a:pPr algn="r" fontAlgn="b"/>
                      <a:r>
                        <a:rPr lang="en-US" sz="1400" u="none" strike="noStrike">
                          <a:effectLst/>
                        </a:rPr>
                        <a:t>127,629</a:t>
                      </a:r>
                      <a:endParaRPr lang="en-US" sz="1400" b="0" i="0" u="none" strike="noStrike">
                        <a:solidFill>
                          <a:srgbClr val="000000"/>
                        </a:solidFill>
                        <a:effectLst/>
                        <a:latin typeface="Calibri"/>
                      </a:endParaRPr>
                    </a:p>
                  </a:txBody>
                  <a:tcPr marL="6031" marR="6031" marT="6031" marB="0" anchor="b"/>
                </a:tc>
              </a:tr>
              <a:tr h="211593">
                <a:tc>
                  <a:txBody>
                    <a:bodyPr/>
                    <a:lstStyle/>
                    <a:p>
                      <a:pPr algn="l" fontAlgn="b"/>
                      <a:r>
                        <a:rPr lang="en-US" sz="1400" u="none" strike="noStrike">
                          <a:effectLst/>
                        </a:rPr>
                        <a:t>Sarasota Herald Tribune</a:t>
                      </a:r>
                      <a:endParaRPr lang="en-US" sz="1400" b="0" i="0" u="none" strike="noStrike">
                        <a:solidFill>
                          <a:srgbClr val="000000"/>
                        </a:solidFill>
                        <a:effectLst/>
                        <a:latin typeface="Calibri"/>
                      </a:endParaRPr>
                    </a:p>
                  </a:txBody>
                  <a:tcPr marL="6031" marR="6031" marT="6031" marB="0" anchor="b"/>
                </a:tc>
                <a:tc>
                  <a:txBody>
                    <a:bodyPr/>
                    <a:lstStyle/>
                    <a:p>
                      <a:pPr algn="l" fontAlgn="b"/>
                      <a:r>
                        <a:rPr lang="en-US" sz="1400" u="none" strike="noStrike">
                          <a:effectLst/>
                        </a:rPr>
                        <a:t>Drake wins</a:t>
                      </a:r>
                      <a:endParaRPr lang="en-US" sz="1400" b="0" i="0" u="none" strike="noStrike">
                        <a:solidFill>
                          <a:srgbClr val="000000"/>
                        </a:solidFill>
                        <a:effectLst/>
                        <a:latin typeface="Calibri"/>
                      </a:endParaRPr>
                    </a:p>
                  </a:txBody>
                  <a:tcPr marL="6031" marR="6031" marT="6031" marB="0" anchor="b"/>
                </a:tc>
                <a:tc>
                  <a:txBody>
                    <a:bodyPr/>
                    <a:lstStyle/>
                    <a:p>
                      <a:pPr algn="r" fontAlgn="b"/>
                      <a:r>
                        <a:rPr lang="en-US" sz="1400" u="none" strike="noStrike">
                          <a:effectLst/>
                        </a:rPr>
                        <a:t>116,990</a:t>
                      </a:r>
                      <a:endParaRPr lang="en-US" sz="1400" b="0" i="0" u="none" strike="noStrike">
                        <a:solidFill>
                          <a:srgbClr val="000000"/>
                        </a:solidFill>
                        <a:effectLst/>
                        <a:latin typeface="Calibri"/>
                      </a:endParaRPr>
                    </a:p>
                  </a:txBody>
                  <a:tcPr marL="6031" marR="6031" marT="6031" marB="0" anchor="b"/>
                </a:tc>
              </a:tr>
              <a:tr h="211593">
                <a:tc>
                  <a:txBody>
                    <a:bodyPr/>
                    <a:lstStyle/>
                    <a:p>
                      <a:pPr algn="l" fontAlgn="b"/>
                      <a:r>
                        <a:rPr lang="en-US" sz="1400" u="none" strike="noStrike">
                          <a:effectLst/>
                        </a:rPr>
                        <a:t>Lexington Herald-Leader</a:t>
                      </a:r>
                      <a:endParaRPr lang="en-US" sz="1400" b="0" i="0" u="none" strike="noStrike">
                        <a:solidFill>
                          <a:srgbClr val="000000"/>
                        </a:solidFill>
                        <a:effectLst/>
                        <a:latin typeface="Calibri"/>
                      </a:endParaRPr>
                    </a:p>
                  </a:txBody>
                  <a:tcPr marL="6031" marR="6031" marT="6031" marB="0" anchor="b"/>
                </a:tc>
                <a:tc>
                  <a:txBody>
                    <a:bodyPr/>
                    <a:lstStyle/>
                    <a:p>
                      <a:pPr algn="l" fontAlgn="b"/>
                      <a:r>
                        <a:rPr lang="en-US" sz="1400" u="none" strike="noStrike">
                          <a:effectLst/>
                        </a:rPr>
                        <a:t>Drake wins</a:t>
                      </a:r>
                      <a:endParaRPr lang="en-US" sz="1400" b="0" i="0" u="none" strike="noStrike">
                        <a:solidFill>
                          <a:srgbClr val="000000"/>
                        </a:solidFill>
                        <a:effectLst/>
                        <a:latin typeface="Calibri"/>
                      </a:endParaRPr>
                    </a:p>
                  </a:txBody>
                  <a:tcPr marL="6031" marR="6031" marT="6031" marB="0" anchor="b"/>
                </a:tc>
                <a:tc>
                  <a:txBody>
                    <a:bodyPr/>
                    <a:lstStyle/>
                    <a:p>
                      <a:pPr algn="r" fontAlgn="b"/>
                      <a:r>
                        <a:rPr lang="en-US" sz="1400" u="none" strike="noStrike">
                          <a:effectLst/>
                        </a:rPr>
                        <a:t>111,168</a:t>
                      </a:r>
                      <a:endParaRPr lang="en-US" sz="1400" b="0" i="0" u="none" strike="noStrike">
                        <a:solidFill>
                          <a:srgbClr val="000000"/>
                        </a:solidFill>
                        <a:effectLst/>
                        <a:latin typeface="Calibri"/>
                      </a:endParaRPr>
                    </a:p>
                  </a:txBody>
                  <a:tcPr marL="6031" marR="6031" marT="6031" marB="0" anchor="b"/>
                </a:tc>
              </a:tr>
              <a:tr h="211593">
                <a:tc>
                  <a:txBody>
                    <a:bodyPr/>
                    <a:lstStyle/>
                    <a:p>
                      <a:pPr algn="l" fontAlgn="b"/>
                      <a:r>
                        <a:rPr lang="en-US" sz="1400" u="none" strike="noStrike">
                          <a:effectLst/>
                        </a:rPr>
                        <a:t>Washington Times</a:t>
                      </a:r>
                      <a:endParaRPr lang="en-US" sz="1400" b="0" i="0" u="none" strike="noStrike">
                        <a:solidFill>
                          <a:srgbClr val="000000"/>
                        </a:solidFill>
                        <a:effectLst/>
                        <a:latin typeface="Calibri"/>
                      </a:endParaRPr>
                    </a:p>
                  </a:txBody>
                  <a:tcPr marL="6031" marR="6031" marT="6031" marB="0" anchor="b"/>
                </a:tc>
                <a:tc>
                  <a:txBody>
                    <a:bodyPr/>
                    <a:lstStyle/>
                    <a:p>
                      <a:pPr algn="l" fontAlgn="b"/>
                      <a:r>
                        <a:rPr lang="en-US" sz="1400" u="none" strike="noStrike">
                          <a:effectLst/>
                        </a:rPr>
                        <a:t>Drake wins</a:t>
                      </a:r>
                      <a:endParaRPr lang="en-US" sz="1400" b="0" i="0" u="none" strike="noStrike">
                        <a:solidFill>
                          <a:srgbClr val="000000"/>
                        </a:solidFill>
                        <a:effectLst/>
                        <a:latin typeface="Calibri"/>
                      </a:endParaRPr>
                    </a:p>
                  </a:txBody>
                  <a:tcPr marL="6031" marR="6031" marT="6031" marB="0" anchor="b"/>
                </a:tc>
                <a:tc>
                  <a:txBody>
                    <a:bodyPr/>
                    <a:lstStyle/>
                    <a:p>
                      <a:pPr algn="r" fontAlgn="b"/>
                      <a:r>
                        <a:rPr lang="en-US" sz="1400" u="none" strike="noStrike">
                          <a:effectLst/>
                        </a:rPr>
                        <a:t>109,049</a:t>
                      </a:r>
                      <a:endParaRPr lang="en-US" sz="1400" b="0" i="0" u="none" strike="noStrike">
                        <a:solidFill>
                          <a:srgbClr val="000000"/>
                        </a:solidFill>
                        <a:effectLst/>
                        <a:latin typeface="Calibri"/>
                      </a:endParaRPr>
                    </a:p>
                  </a:txBody>
                  <a:tcPr marL="6031" marR="6031" marT="6031" marB="0" anchor="b"/>
                </a:tc>
              </a:tr>
              <a:tr h="211593">
                <a:tc>
                  <a:txBody>
                    <a:bodyPr/>
                    <a:lstStyle/>
                    <a:p>
                      <a:pPr algn="l" fontAlgn="b"/>
                      <a:r>
                        <a:rPr lang="en-US" sz="1400" u="none" strike="noStrike">
                          <a:effectLst/>
                        </a:rPr>
                        <a:t>Albany Times Union</a:t>
                      </a:r>
                      <a:endParaRPr lang="en-US" sz="1400" b="0" i="0" u="none" strike="noStrike">
                        <a:solidFill>
                          <a:srgbClr val="000000"/>
                        </a:solidFill>
                        <a:effectLst/>
                        <a:latin typeface="Calibri"/>
                      </a:endParaRPr>
                    </a:p>
                  </a:txBody>
                  <a:tcPr marL="6031" marR="6031" marT="6031" marB="0" anchor="b"/>
                </a:tc>
                <a:tc>
                  <a:txBody>
                    <a:bodyPr/>
                    <a:lstStyle/>
                    <a:p>
                      <a:pPr algn="l" fontAlgn="b"/>
                      <a:r>
                        <a:rPr lang="en-US" sz="1400" u="none" strike="noStrike">
                          <a:effectLst/>
                        </a:rPr>
                        <a:t>Drake wins</a:t>
                      </a:r>
                      <a:endParaRPr lang="en-US" sz="1400" b="0" i="0" u="none" strike="noStrike">
                        <a:solidFill>
                          <a:srgbClr val="000000"/>
                        </a:solidFill>
                        <a:effectLst/>
                        <a:latin typeface="Calibri"/>
                      </a:endParaRPr>
                    </a:p>
                  </a:txBody>
                  <a:tcPr marL="6031" marR="6031" marT="6031" marB="0" anchor="b"/>
                </a:tc>
                <a:tc>
                  <a:txBody>
                    <a:bodyPr/>
                    <a:lstStyle/>
                    <a:p>
                      <a:pPr algn="r" fontAlgn="b"/>
                      <a:r>
                        <a:rPr lang="en-US" sz="1400" u="none" strike="noStrike">
                          <a:effectLst/>
                        </a:rPr>
                        <a:t>101,210</a:t>
                      </a:r>
                      <a:endParaRPr lang="en-US" sz="1400" b="0" i="0" u="none" strike="noStrike">
                        <a:solidFill>
                          <a:srgbClr val="000000"/>
                        </a:solidFill>
                        <a:effectLst/>
                        <a:latin typeface="Calibri"/>
                      </a:endParaRPr>
                    </a:p>
                  </a:txBody>
                  <a:tcPr marL="6031" marR="6031" marT="6031" marB="0" anchor="b"/>
                </a:tc>
              </a:tr>
              <a:tr h="211593">
                <a:tc>
                  <a:txBody>
                    <a:bodyPr/>
                    <a:lstStyle/>
                    <a:p>
                      <a:pPr algn="l" fontAlgn="b"/>
                      <a:r>
                        <a:rPr lang="en-US" sz="1400" u="none" strike="noStrike">
                          <a:effectLst/>
                        </a:rPr>
                        <a:t>Wisconsin State Journal</a:t>
                      </a:r>
                      <a:endParaRPr lang="en-US" sz="1400" b="0" i="0" u="none" strike="noStrike">
                        <a:solidFill>
                          <a:srgbClr val="000000"/>
                        </a:solidFill>
                        <a:effectLst/>
                        <a:latin typeface="Calibri"/>
                      </a:endParaRPr>
                    </a:p>
                  </a:txBody>
                  <a:tcPr marL="6031" marR="6031" marT="6031" marB="0" anchor="b"/>
                </a:tc>
                <a:tc>
                  <a:txBody>
                    <a:bodyPr/>
                    <a:lstStyle/>
                    <a:p>
                      <a:pPr algn="l" fontAlgn="b"/>
                      <a:r>
                        <a:rPr lang="en-US" sz="1400" u="none" strike="noStrike">
                          <a:effectLst/>
                        </a:rPr>
                        <a:t>Drake wins</a:t>
                      </a:r>
                      <a:endParaRPr lang="en-US" sz="1400" b="0" i="0" u="none" strike="noStrike">
                        <a:solidFill>
                          <a:srgbClr val="000000"/>
                        </a:solidFill>
                        <a:effectLst/>
                        <a:latin typeface="Calibri"/>
                      </a:endParaRPr>
                    </a:p>
                  </a:txBody>
                  <a:tcPr marL="6031" marR="6031" marT="6031" marB="0" anchor="b"/>
                </a:tc>
                <a:tc>
                  <a:txBody>
                    <a:bodyPr/>
                    <a:lstStyle/>
                    <a:p>
                      <a:pPr algn="r" fontAlgn="b"/>
                      <a:r>
                        <a:rPr lang="en-US" sz="1400" u="none" strike="noStrike">
                          <a:effectLst/>
                        </a:rPr>
                        <a:t>88,245</a:t>
                      </a:r>
                      <a:endParaRPr lang="en-US" sz="1400" b="0" i="0" u="none" strike="noStrike">
                        <a:solidFill>
                          <a:srgbClr val="000000"/>
                        </a:solidFill>
                        <a:effectLst/>
                        <a:latin typeface="Calibri"/>
                      </a:endParaRPr>
                    </a:p>
                  </a:txBody>
                  <a:tcPr marL="6031" marR="6031" marT="6031" marB="0" anchor="b"/>
                </a:tc>
              </a:tr>
              <a:tr h="211593">
                <a:tc>
                  <a:txBody>
                    <a:bodyPr/>
                    <a:lstStyle/>
                    <a:p>
                      <a:pPr algn="l" fontAlgn="b"/>
                      <a:r>
                        <a:rPr lang="en-US" sz="1400" u="none" strike="noStrike">
                          <a:effectLst/>
                        </a:rPr>
                        <a:t>El Paso Times</a:t>
                      </a:r>
                      <a:endParaRPr lang="en-US" sz="1400" b="0" i="0" u="none" strike="noStrike">
                        <a:solidFill>
                          <a:srgbClr val="000000"/>
                        </a:solidFill>
                        <a:effectLst/>
                        <a:latin typeface="Calibri"/>
                      </a:endParaRPr>
                    </a:p>
                  </a:txBody>
                  <a:tcPr marL="6031" marR="6031" marT="6031" marB="0" anchor="b"/>
                </a:tc>
                <a:tc>
                  <a:txBody>
                    <a:bodyPr/>
                    <a:lstStyle/>
                    <a:p>
                      <a:pPr algn="l" fontAlgn="b"/>
                      <a:r>
                        <a:rPr lang="en-US" sz="1400" u="none" strike="noStrike">
                          <a:effectLst/>
                        </a:rPr>
                        <a:t>Drake wins</a:t>
                      </a:r>
                      <a:endParaRPr lang="en-US" sz="1400" b="0" i="0" u="none" strike="noStrike">
                        <a:solidFill>
                          <a:srgbClr val="000000"/>
                        </a:solidFill>
                        <a:effectLst/>
                        <a:latin typeface="Calibri"/>
                      </a:endParaRPr>
                    </a:p>
                  </a:txBody>
                  <a:tcPr marL="6031" marR="6031" marT="6031" marB="0" anchor="b"/>
                </a:tc>
                <a:tc>
                  <a:txBody>
                    <a:bodyPr/>
                    <a:lstStyle/>
                    <a:p>
                      <a:pPr algn="r" fontAlgn="b"/>
                      <a:r>
                        <a:rPr lang="en-US" sz="1400" u="none" strike="noStrike">
                          <a:effectLst/>
                        </a:rPr>
                        <a:t>77,158</a:t>
                      </a:r>
                      <a:endParaRPr lang="en-US" sz="1400" b="0" i="0" u="none" strike="noStrike">
                        <a:solidFill>
                          <a:srgbClr val="000000"/>
                        </a:solidFill>
                        <a:effectLst/>
                        <a:latin typeface="Calibri"/>
                      </a:endParaRPr>
                    </a:p>
                  </a:txBody>
                  <a:tcPr marL="6031" marR="6031" marT="6031" marB="0" anchor="b"/>
                </a:tc>
              </a:tr>
              <a:tr h="211593">
                <a:tc>
                  <a:txBody>
                    <a:bodyPr/>
                    <a:lstStyle/>
                    <a:p>
                      <a:pPr algn="l" fontAlgn="b"/>
                      <a:r>
                        <a:rPr lang="en-US" sz="1400" u="none" strike="noStrike">
                          <a:effectLst/>
                        </a:rPr>
                        <a:t>The Lakeland Ledger</a:t>
                      </a:r>
                      <a:endParaRPr lang="en-US" sz="1400" b="0" i="0" u="none" strike="noStrike">
                        <a:solidFill>
                          <a:srgbClr val="000000"/>
                        </a:solidFill>
                        <a:effectLst/>
                        <a:latin typeface="Calibri"/>
                      </a:endParaRPr>
                    </a:p>
                  </a:txBody>
                  <a:tcPr marL="6031" marR="6031" marT="6031" marB="0" anchor="b"/>
                </a:tc>
                <a:tc>
                  <a:txBody>
                    <a:bodyPr/>
                    <a:lstStyle/>
                    <a:p>
                      <a:pPr algn="l" fontAlgn="b"/>
                      <a:r>
                        <a:rPr lang="en-US" sz="1400" u="none" strike="noStrike">
                          <a:effectLst/>
                        </a:rPr>
                        <a:t>Drake wins</a:t>
                      </a:r>
                      <a:endParaRPr lang="en-US" sz="1400" b="0" i="0" u="none" strike="noStrike">
                        <a:solidFill>
                          <a:srgbClr val="000000"/>
                        </a:solidFill>
                        <a:effectLst/>
                        <a:latin typeface="Calibri"/>
                      </a:endParaRPr>
                    </a:p>
                  </a:txBody>
                  <a:tcPr marL="6031" marR="6031" marT="6031" marB="0" anchor="b"/>
                </a:tc>
                <a:tc>
                  <a:txBody>
                    <a:bodyPr/>
                    <a:lstStyle/>
                    <a:p>
                      <a:pPr algn="r" fontAlgn="b"/>
                      <a:r>
                        <a:rPr lang="en-US" sz="1400" u="none" strike="noStrike">
                          <a:effectLst/>
                        </a:rPr>
                        <a:t>73,645</a:t>
                      </a:r>
                      <a:endParaRPr lang="en-US" sz="1400" b="0" i="0" u="none" strike="noStrike">
                        <a:solidFill>
                          <a:srgbClr val="000000"/>
                        </a:solidFill>
                        <a:effectLst/>
                        <a:latin typeface="Calibri"/>
                      </a:endParaRPr>
                    </a:p>
                  </a:txBody>
                  <a:tcPr marL="6031" marR="6031" marT="6031" marB="0" anchor="b"/>
                </a:tc>
              </a:tr>
              <a:tr h="211593">
                <a:tc>
                  <a:txBody>
                    <a:bodyPr/>
                    <a:lstStyle/>
                    <a:p>
                      <a:pPr algn="l" fontAlgn="b"/>
                      <a:r>
                        <a:rPr lang="en-US" sz="1400" u="none" strike="noStrike">
                          <a:effectLst/>
                        </a:rPr>
                        <a:t>South Bend Tribune</a:t>
                      </a:r>
                      <a:endParaRPr lang="en-US" sz="1400" b="0" i="0" u="none" strike="noStrike">
                        <a:solidFill>
                          <a:srgbClr val="000000"/>
                        </a:solidFill>
                        <a:effectLst/>
                        <a:latin typeface="Calibri"/>
                      </a:endParaRPr>
                    </a:p>
                  </a:txBody>
                  <a:tcPr marL="6031" marR="6031" marT="6031" marB="0" anchor="b"/>
                </a:tc>
                <a:tc>
                  <a:txBody>
                    <a:bodyPr/>
                    <a:lstStyle/>
                    <a:p>
                      <a:pPr algn="l" fontAlgn="b"/>
                      <a:r>
                        <a:rPr lang="en-US" sz="1400" u="none" strike="noStrike">
                          <a:effectLst/>
                        </a:rPr>
                        <a:t>Reggis Brooks</a:t>
                      </a:r>
                      <a:endParaRPr lang="en-US" sz="1400" b="0" i="0" u="none" strike="noStrike">
                        <a:solidFill>
                          <a:srgbClr val="000000"/>
                        </a:solidFill>
                        <a:effectLst/>
                        <a:latin typeface="Calibri"/>
                      </a:endParaRPr>
                    </a:p>
                  </a:txBody>
                  <a:tcPr marL="6031" marR="6031" marT="6031" marB="0" anchor="b"/>
                </a:tc>
                <a:tc>
                  <a:txBody>
                    <a:bodyPr/>
                    <a:lstStyle/>
                    <a:p>
                      <a:pPr algn="r" fontAlgn="b"/>
                      <a:r>
                        <a:rPr lang="en-US" sz="1400" u="none" strike="noStrike">
                          <a:effectLst/>
                        </a:rPr>
                        <a:t>72,941</a:t>
                      </a:r>
                      <a:endParaRPr lang="en-US" sz="1400" b="0" i="0" u="none" strike="noStrike">
                        <a:solidFill>
                          <a:srgbClr val="000000"/>
                        </a:solidFill>
                        <a:effectLst/>
                        <a:latin typeface="Calibri"/>
                      </a:endParaRPr>
                    </a:p>
                  </a:txBody>
                  <a:tcPr marL="6031" marR="6031" marT="6031" marB="0" anchor="b"/>
                </a:tc>
              </a:tr>
              <a:tr h="211593">
                <a:tc>
                  <a:txBody>
                    <a:bodyPr/>
                    <a:lstStyle/>
                    <a:p>
                      <a:pPr algn="l" fontAlgn="b"/>
                      <a:r>
                        <a:rPr lang="en-US" sz="1400" u="none" strike="noStrike">
                          <a:effectLst/>
                        </a:rPr>
                        <a:t>Macon Telegraph</a:t>
                      </a:r>
                      <a:endParaRPr lang="en-US" sz="1400" b="0" i="0" u="none" strike="noStrike">
                        <a:solidFill>
                          <a:srgbClr val="000000"/>
                        </a:solidFill>
                        <a:effectLst/>
                        <a:latin typeface="Calibri"/>
                      </a:endParaRPr>
                    </a:p>
                  </a:txBody>
                  <a:tcPr marL="6031" marR="6031" marT="6031" marB="0" anchor="b"/>
                </a:tc>
                <a:tc>
                  <a:txBody>
                    <a:bodyPr/>
                    <a:lstStyle/>
                    <a:p>
                      <a:pPr algn="l" fontAlgn="b"/>
                      <a:r>
                        <a:rPr lang="en-US" sz="1400" u="none" strike="noStrike">
                          <a:effectLst/>
                        </a:rPr>
                        <a:t>Drake wins</a:t>
                      </a:r>
                      <a:endParaRPr lang="en-US" sz="1400" b="0" i="0" u="none" strike="noStrike">
                        <a:solidFill>
                          <a:srgbClr val="000000"/>
                        </a:solidFill>
                        <a:effectLst/>
                        <a:latin typeface="Calibri"/>
                      </a:endParaRPr>
                    </a:p>
                  </a:txBody>
                  <a:tcPr marL="6031" marR="6031" marT="6031" marB="0" anchor="b"/>
                </a:tc>
                <a:tc>
                  <a:txBody>
                    <a:bodyPr/>
                    <a:lstStyle/>
                    <a:p>
                      <a:pPr algn="r" fontAlgn="b"/>
                      <a:r>
                        <a:rPr lang="en-US" sz="1400" u="none" strike="noStrike">
                          <a:effectLst/>
                        </a:rPr>
                        <a:t>71,561</a:t>
                      </a:r>
                      <a:endParaRPr lang="en-US" sz="1400" b="0" i="0" u="none" strike="noStrike">
                        <a:solidFill>
                          <a:srgbClr val="000000"/>
                        </a:solidFill>
                        <a:effectLst/>
                        <a:latin typeface="Calibri"/>
                      </a:endParaRPr>
                    </a:p>
                  </a:txBody>
                  <a:tcPr marL="6031" marR="6031" marT="6031" marB="0" anchor="b"/>
                </a:tc>
              </a:tr>
              <a:tr h="211593">
                <a:tc>
                  <a:txBody>
                    <a:bodyPr/>
                    <a:lstStyle/>
                    <a:p>
                      <a:pPr algn="l" fontAlgn="b"/>
                      <a:r>
                        <a:rPr lang="en-US" sz="1400" u="none" strike="noStrike">
                          <a:effectLst/>
                        </a:rPr>
                        <a:t>Staten Island Advance</a:t>
                      </a:r>
                      <a:endParaRPr lang="en-US" sz="1400" b="0" i="0" u="none" strike="noStrike">
                        <a:solidFill>
                          <a:srgbClr val="000000"/>
                        </a:solidFill>
                        <a:effectLst/>
                        <a:latin typeface="Calibri"/>
                      </a:endParaRPr>
                    </a:p>
                  </a:txBody>
                  <a:tcPr marL="6031" marR="6031" marT="6031" marB="0" anchor="b"/>
                </a:tc>
                <a:tc>
                  <a:txBody>
                    <a:bodyPr/>
                    <a:lstStyle/>
                    <a:p>
                      <a:pPr algn="l" fontAlgn="b"/>
                      <a:r>
                        <a:rPr lang="en-US" sz="1400" u="none" strike="noStrike">
                          <a:effectLst/>
                        </a:rPr>
                        <a:t>Drake wins</a:t>
                      </a:r>
                      <a:endParaRPr lang="en-US" sz="1400" b="0" i="0" u="none" strike="noStrike">
                        <a:solidFill>
                          <a:srgbClr val="000000"/>
                        </a:solidFill>
                        <a:effectLst/>
                        <a:latin typeface="Calibri"/>
                      </a:endParaRPr>
                    </a:p>
                  </a:txBody>
                  <a:tcPr marL="6031" marR="6031" marT="6031" marB="0" anchor="b"/>
                </a:tc>
                <a:tc>
                  <a:txBody>
                    <a:bodyPr/>
                    <a:lstStyle/>
                    <a:p>
                      <a:pPr algn="r" fontAlgn="b"/>
                      <a:r>
                        <a:rPr lang="en-US" sz="1400" u="none" strike="noStrike">
                          <a:effectLst/>
                        </a:rPr>
                        <a:t>69,413</a:t>
                      </a:r>
                      <a:endParaRPr lang="en-US" sz="1400" b="0" i="0" u="none" strike="noStrike">
                        <a:solidFill>
                          <a:srgbClr val="000000"/>
                        </a:solidFill>
                        <a:effectLst/>
                        <a:latin typeface="Calibri"/>
                      </a:endParaRPr>
                    </a:p>
                  </a:txBody>
                  <a:tcPr marL="6031" marR="6031" marT="6031" marB="0" anchor="b"/>
                </a:tc>
              </a:tr>
              <a:tr h="211593">
                <a:tc>
                  <a:txBody>
                    <a:bodyPr/>
                    <a:lstStyle/>
                    <a:p>
                      <a:pPr algn="l" fontAlgn="b"/>
                      <a:r>
                        <a:rPr lang="en-US" sz="1400" u="none" strike="noStrike">
                          <a:effectLst/>
                        </a:rPr>
                        <a:t>The Oakland Tribune</a:t>
                      </a:r>
                      <a:endParaRPr lang="en-US" sz="1400" b="0" i="0" u="none" strike="noStrike">
                        <a:solidFill>
                          <a:srgbClr val="000000"/>
                        </a:solidFill>
                        <a:effectLst/>
                        <a:latin typeface="Calibri"/>
                      </a:endParaRPr>
                    </a:p>
                  </a:txBody>
                  <a:tcPr marL="6031" marR="6031" marT="6031" marB="0" anchor="b"/>
                </a:tc>
                <a:tc>
                  <a:txBody>
                    <a:bodyPr/>
                    <a:lstStyle/>
                    <a:p>
                      <a:pPr algn="l" fontAlgn="b"/>
                      <a:r>
                        <a:rPr lang="en-US" sz="1400" u="none" strike="noStrike">
                          <a:effectLst/>
                        </a:rPr>
                        <a:t>Drake wins</a:t>
                      </a:r>
                      <a:endParaRPr lang="en-US" sz="1400" b="0" i="0" u="none" strike="noStrike">
                        <a:solidFill>
                          <a:srgbClr val="000000"/>
                        </a:solidFill>
                        <a:effectLst/>
                        <a:latin typeface="Calibri"/>
                      </a:endParaRPr>
                    </a:p>
                  </a:txBody>
                  <a:tcPr marL="6031" marR="6031" marT="6031" marB="0" anchor="b"/>
                </a:tc>
                <a:tc>
                  <a:txBody>
                    <a:bodyPr/>
                    <a:lstStyle/>
                    <a:p>
                      <a:pPr algn="r" fontAlgn="b"/>
                      <a:r>
                        <a:rPr lang="en-US" sz="1400" u="none" strike="noStrike">
                          <a:effectLst/>
                        </a:rPr>
                        <a:t>67,308</a:t>
                      </a:r>
                      <a:endParaRPr lang="en-US" sz="1400" b="0" i="0" u="none" strike="noStrike">
                        <a:solidFill>
                          <a:srgbClr val="000000"/>
                        </a:solidFill>
                        <a:effectLst/>
                        <a:latin typeface="Calibri"/>
                      </a:endParaRPr>
                    </a:p>
                  </a:txBody>
                  <a:tcPr marL="6031" marR="6031" marT="6031" marB="0" anchor="b"/>
                </a:tc>
              </a:tr>
              <a:tr h="211593">
                <a:tc>
                  <a:txBody>
                    <a:bodyPr/>
                    <a:lstStyle/>
                    <a:p>
                      <a:pPr algn="l" fontAlgn="b"/>
                      <a:r>
                        <a:rPr lang="en-US" sz="1400" u="none" strike="noStrike">
                          <a:effectLst/>
                        </a:rPr>
                        <a:t>Idaho Statesman</a:t>
                      </a:r>
                      <a:endParaRPr lang="en-US" sz="1400" b="0" i="0" u="none" strike="noStrike">
                        <a:solidFill>
                          <a:srgbClr val="000000"/>
                        </a:solidFill>
                        <a:effectLst/>
                        <a:latin typeface="Calibri"/>
                      </a:endParaRPr>
                    </a:p>
                  </a:txBody>
                  <a:tcPr marL="6031" marR="6031" marT="6031" marB="0" anchor="b"/>
                </a:tc>
                <a:tc>
                  <a:txBody>
                    <a:bodyPr/>
                    <a:lstStyle/>
                    <a:p>
                      <a:pPr algn="l" fontAlgn="b"/>
                      <a:r>
                        <a:rPr lang="en-US" sz="1400" u="none" strike="noStrike">
                          <a:effectLst/>
                        </a:rPr>
                        <a:t>Drake wins</a:t>
                      </a:r>
                      <a:endParaRPr lang="en-US" sz="1400" b="0" i="0" u="none" strike="noStrike">
                        <a:solidFill>
                          <a:srgbClr val="000000"/>
                        </a:solidFill>
                        <a:effectLst/>
                        <a:latin typeface="Calibri"/>
                      </a:endParaRPr>
                    </a:p>
                  </a:txBody>
                  <a:tcPr marL="6031" marR="6031" marT="6031" marB="0" anchor="b"/>
                </a:tc>
                <a:tc>
                  <a:txBody>
                    <a:bodyPr/>
                    <a:lstStyle/>
                    <a:p>
                      <a:pPr algn="r" fontAlgn="b"/>
                      <a:r>
                        <a:rPr lang="en-US" sz="1400" u="none" strike="noStrike">
                          <a:effectLst/>
                        </a:rPr>
                        <a:t>64,526</a:t>
                      </a:r>
                      <a:endParaRPr lang="en-US" sz="1400" b="0" i="0" u="none" strike="noStrike">
                        <a:solidFill>
                          <a:srgbClr val="000000"/>
                        </a:solidFill>
                        <a:effectLst/>
                        <a:latin typeface="Calibri"/>
                      </a:endParaRPr>
                    </a:p>
                  </a:txBody>
                  <a:tcPr marL="6031" marR="6031" marT="6031" marB="0" anchor="b"/>
                </a:tc>
              </a:tr>
              <a:tr h="211593">
                <a:tc>
                  <a:txBody>
                    <a:bodyPr/>
                    <a:lstStyle/>
                    <a:p>
                      <a:pPr algn="l" fontAlgn="b"/>
                      <a:r>
                        <a:rPr lang="en-US" sz="1400" u="none" strike="noStrike">
                          <a:effectLst/>
                        </a:rPr>
                        <a:t>Erie Times News</a:t>
                      </a:r>
                      <a:endParaRPr lang="en-US" sz="1400" b="0" i="0" u="none" strike="noStrike">
                        <a:solidFill>
                          <a:srgbClr val="000000"/>
                        </a:solidFill>
                        <a:effectLst/>
                        <a:latin typeface="Calibri"/>
                      </a:endParaRPr>
                    </a:p>
                  </a:txBody>
                  <a:tcPr marL="6031" marR="6031" marT="6031" marB="0" anchor="b"/>
                </a:tc>
                <a:tc>
                  <a:txBody>
                    <a:bodyPr/>
                    <a:lstStyle/>
                    <a:p>
                      <a:pPr algn="l" fontAlgn="b"/>
                      <a:r>
                        <a:rPr lang="en-US" sz="1400" u="none" strike="noStrike">
                          <a:effectLst/>
                        </a:rPr>
                        <a:t>Drake wins</a:t>
                      </a:r>
                      <a:endParaRPr lang="en-US" sz="1400" b="0" i="0" u="none" strike="noStrike">
                        <a:solidFill>
                          <a:srgbClr val="000000"/>
                        </a:solidFill>
                        <a:effectLst/>
                        <a:latin typeface="Calibri"/>
                      </a:endParaRPr>
                    </a:p>
                  </a:txBody>
                  <a:tcPr marL="6031" marR="6031" marT="6031" marB="0" anchor="b"/>
                </a:tc>
                <a:tc>
                  <a:txBody>
                    <a:bodyPr/>
                    <a:lstStyle/>
                    <a:p>
                      <a:pPr algn="r" fontAlgn="b"/>
                      <a:r>
                        <a:rPr lang="en-US" sz="1400" u="none" strike="noStrike">
                          <a:effectLst/>
                        </a:rPr>
                        <a:t>63,982</a:t>
                      </a:r>
                      <a:endParaRPr lang="en-US" sz="1400" b="0" i="0" u="none" strike="noStrike">
                        <a:solidFill>
                          <a:srgbClr val="000000"/>
                        </a:solidFill>
                        <a:effectLst/>
                        <a:latin typeface="Calibri"/>
                      </a:endParaRPr>
                    </a:p>
                  </a:txBody>
                  <a:tcPr marL="6031" marR="6031" marT="6031" marB="0" anchor="b"/>
                </a:tc>
              </a:tr>
              <a:tr h="211593">
                <a:tc>
                  <a:txBody>
                    <a:bodyPr/>
                    <a:lstStyle/>
                    <a:p>
                      <a:pPr algn="l" fontAlgn="b"/>
                      <a:r>
                        <a:rPr lang="en-US" sz="1400" u="none" strike="noStrike">
                          <a:effectLst/>
                        </a:rPr>
                        <a:t>El Porvenir</a:t>
                      </a:r>
                      <a:endParaRPr lang="en-US" sz="1400" b="0" i="0" u="none" strike="noStrike">
                        <a:solidFill>
                          <a:srgbClr val="000000"/>
                        </a:solidFill>
                        <a:effectLst/>
                        <a:latin typeface="Calibri"/>
                      </a:endParaRPr>
                    </a:p>
                  </a:txBody>
                  <a:tcPr marL="6031" marR="6031" marT="6031" marB="0" anchor="b"/>
                </a:tc>
                <a:tc>
                  <a:txBody>
                    <a:bodyPr/>
                    <a:lstStyle/>
                    <a:p>
                      <a:pPr algn="l" fontAlgn="b"/>
                      <a:r>
                        <a:rPr lang="en-US" sz="1400" u="none" strike="noStrike">
                          <a:effectLst/>
                        </a:rPr>
                        <a:t>Mexico team to Africa</a:t>
                      </a:r>
                      <a:endParaRPr lang="en-US" sz="1400" b="0" i="0" u="none" strike="noStrike">
                        <a:solidFill>
                          <a:srgbClr val="000000"/>
                        </a:solidFill>
                        <a:effectLst/>
                        <a:latin typeface="Calibri"/>
                      </a:endParaRPr>
                    </a:p>
                  </a:txBody>
                  <a:tcPr marL="6031" marR="6031" marT="6031" marB="0" anchor="b"/>
                </a:tc>
                <a:tc>
                  <a:txBody>
                    <a:bodyPr/>
                    <a:lstStyle/>
                    <a:p>
                      <a:pPr algn="r" fontAlgn="b"/>
                      <a:r>
                        <a:rPr lang="en-US" sz="1400" u="none" strike="noStrike">
                          <a:effectLst/>
                        </a:rPr>
                        <a:t>60,000</a:t>
                      </a:r>
                      <a:endParaRPr lang="en-US" sz="1400" b="0" i="0" u="none" strike="noStrike">
                        <a:solidFill>
                          <a:srgbClr val="000000"/>
                        </a:solidFill>
                        <a:effectLst/>
                        <a:latin typeface="Calibri"/>
                      </a:endParaRPr>
                    </a:p>
                  </a:txBody>
                  <a:tcPr marL="6031" marR="6031" marT="6031" marB="0" anchor="b"/>
                </a:tc>
              </a:tr>
              <a:tr h="211593">
                <a:tc>
                  <a:txBody>
                    <a:bodyPr/>
                    <a:lstStyle/>
                    <a:p>
                      <a:pPr algn="l" fontAlgn="b"/>
                      <a:r>
                        <a:rPr lang="en-US" sz="1400" u="none" strike="noStrike">
                          <a:effectLst/>
                        </a:rPr>
                        <a:t>El Porvenir</a:t>
                      </a:r>
                      <a:endParaRPr lang="en-US" sz="1400" b="0" i="0" u="none" strike="noStrike">
                        <a:solidFill>
                          <a:srgbClr val="000000"/>
                        </a:solidFill>
                        <a:effectLst/>
                        <a:latin typeface="Calibri"/>
                      </a:endParaRPr>
                    </a:p>
                  </a:txBody>
                  <a:tcPr marL="6031" marR="6031" marT="6031" marB="0" anchor="b"/>
                </a:tc>
                <a:tc>
                  <a:txBody>
                    <a:bodyPr/>
                    <a:lstStyle/>
                    <a:p>
                      <a:pPr algn="l" fontAlgn="b"/>
                      <a:r>
                        <a:rPr lang="en-US" sz="1400" u="none" strike="noStrike" dirty="0">
                          <a:effectLst/>
                        </a:rPr>
                        <a:t>Kilibowl</a:t>
                      </a:r>
                      <a:endParaRPr lang="en-US" sz="1400" b="0" i="0" u="none" strike="noStrike" dirty="0">
                        <a:solidFill>
                          <a:srgbClr val="000000"/>
                        </a:solidFill>
                        <a:effectLst/>
                        <a:latin typeface="Calibri"/>
                      </a:endParaRPr>
                    </a:p>
                  </a:txBody>
                  <a:tcPr marL="6031" marR="6031" marT="6031" marB="0" anchor="b"/>
                </a:tc>
                <a:tc>
                  <a:txBody>
                    <a:bodyPr/>
                    <a:lstStyle/>
                    <a:p>
                      <a:pPr algn="r" fontAlgn="b"/>
                      <a:r>
                        <a:rPr lang="en-US" sz="1400" u="none" strike="noStrike">
                          <a:effectLst/>
                        </a:rPr>
                        <a:t>60,000</a:t>
                      </a:r>
                      <a:endParaRPr lang="en-US" sz="1400" b="0" i="0" u="none" strike="noStrike">
                        <a:solidFill>
                          <a:srgbClr val="000000"/>
                        </a:solidFill>
                        <a:effectLst/>
                        <a:latin typeface="Calibri"/>
                      </a:endParaRPr>
                    </a:p>
                  </a:txBody>
                  <a:tcPr marL="6031" marR="6031" marT="6031" marB="0" anchor="b"/>
                </a:tc>
              </a:tr>
              <a:tr h="211593">
                <a:tc>
                  <a:txBody>
                    <a:bodyPr/>
                    <a:lstStyle/>
                    <a:p>
                      <a:pPr algn="l" fontAlgn="b"/>
                      <a:r>
                        <a:rPr lang="en-US" sz="1400" u="none" strike="noStrike">
                          <a:effectLst/>
                        </a:rPr>
                        <a:t>Gainesville Sun</a:t>
                      </a:r>
                      <a:endParaRPr lang="en-US" sz="1400" b="0" i="0" u="none" strike="noStrike">
                        <a:solidFill>
                          <a:srgbClr val="000000"/>
                        </a:solidFill>
                        <a:effectLst/>
                        <a:latin typeface="Calibri"/>
                      </a:endParaRPr>
                    </a:p>
                  </a:txBody>
                  <a:tcPr marL="6031" marR="6031" marT="6031" marB="0" anchor="b"/>
                </a:tc>
                <a:tc>
                  <a:txBody>
                    <a:bodyPr/>
                    <a:lstStyle/>
                    <a:p>
                      <a:pPr algn="l" fontAlgn="b"/>
                      <a:r>
                        <a:rPr lang="en-US" sz="1400" u="none" strike="noStrike">
                          <a:effectLst/>
                        </a:rPr>
                        <a:t>Drake wins</a:t>
                      </a:r>
                      <a:endParaRPr lang="en-US" sz="1400" b="0" i="0" u="none" strike="noStrike">
                        <a:solidFill>
                          <a:srgbClr val="000000"/>
                        </a:solidFill>
                        <a:effectLst/>
                        <a:latin typeface="Calibri"/>
                      </a:endParaRPr>
                    </a:p>
                  </a:txBody>
                  <a:tcPr marL="6031" marR="6031" marT="6031" marB="0" anchor="b"/>
                </a:tc>
                <a:tc>
                  <a:txBody>
                    <a:bodyPr/>
                    <a:lstStyle/>
                    <a:p>
                      <a:pPr algn="r" fontAlgn="b"/>
                      <a:r>
                        <a:rPr lang="en-US" sz="1400" u="none" strike="noStrike">
                          <a:effectLst/>
                        </a:rPr>
                        <a:t>50,804</a:t>
                      </a:r>
                      <a:endParaRPr lang="en-US" sz="1400" b="0" i="0" u="none" strike="noStrike">
                        <a:solidFill>
                          <a:srgbClr val="000000"/>
                        </a:solidFill>
                        <a:effectLst/>
                        <a:latin typeface="Calibri"/>
                      </a:endParaRPr>
                    </a:p>
                  </a:txBody>
                  <a:tcPr marL="6031" marR="6031" marT="6031" marB="0" anchor="b"/>
                </a:tc>
              </a:tr>
              <a:tr h="211593">
                <a:tc>
                  <a:txBody>
                    <a:bodyPr/>
                    <a:lstStyle/>
                    <a:p>
                      <a:pPr algn="l" fontAlgn="b"/>
                      <a:r>
                        <a:rPr lang="en-US" sz="1400" u="none" strike="noStrike">
                          <a:effectLst/>
                        </a:rPr>
                        <a:t>Sioux City Journal</a:t>
                      </a:r>
                      <a:endParaRPr lang="en-US" sz="1400" b="0" i="0" u="none" strike="noStrike">
                        <a:solidFill>
                          <a:srgbClr val="000000"/>
                        </a:solidFill>
                        <a:effectLst/>
                        <a:latin typeface="Calibri"/>
                      </a:endParaRPr>
                    </a:p>
                  </a:txBody>
                  <a:tcPr marL="6031" marR="6031" marT="6031" marB="0" anchor="b"/>
                </a:tc>
                <a:tc>
                  <a:txBody>
                    <a:bodyPr/>
                    <a:lstStyle/>
                    <a:p>
                      <a:pPr algn="l" fontAlgn="b"/>
                      <a:r>
                        <a:rPr lang="en-US" sz="1400" u="none" strike="noStrike">
                          <a:effectLst/>
                        </a:rPr>
                        <a:t>Drake to Africa</a:t>
                      </a:r>
                      <a:endParaRPr lang="en-US" sz="1400" b="0" i="0" u="none" strike="noStrike">
                        <a:solidFill>
                          <a:srgbClr val="000000"/>
                        </a:solidFill>
                        <a:effectLst/>
                        <a:latin typeface="Calibri"/>
                      </a:endParaRPr>
                    </a:p>
                  </a:txBody>
                  <a:tcPr marL="6031" marR="6031" marT="6031" marB="0" anchor="b"/>
                </a:tc>
                <a:tc>
                  <a:txBody>
                    <a:bodyPr/>
                    <a:lstStyle/>
                    <a:p>
                      <a:pPr algn="r" fontAlgn="b"/>
                      <a:r>
                        <a:rPr lang="en-US" sz="1400" u="none" strike="noStrike">
                          <a:effectLst/>
                        </a:rPr>
                        <a:t>48,175</a:t>
                      </a:r>
                      <a:endParaRPr lang="en-US" sz="1400" b="0" i="0" u="none" strike="noStrike">
                        <a:solidFill>
                          <a:srgbClr val="000000"/>
                        </a:solidFill>
                        <a:effectLst/>
                        <a:latin typeface="Calibri"/>
                      </a:endParaRPr>
                    </a:p>
                  </a:txBody>
                  <a:tcPr marL="6031" marR="6031" marT="6031" marB="0" anchor="b"/>
                </a:tc>
              </a:tr>
              <a:tr h="211593">
                <a:tc>
                  <a:txBody>
                    <a:bodyPr/>
                    <a:lstStyle/>
                    <a:p>
                      <a:pPr algn="l" fontAlgn="b"/>
                      <a:r>
                        <a:rPr lang="en-US" sz="1400" u="none" strike="noStrike">
                          <a:effectLst/>
                        </a:rPr>
                        <a:t>Cape Cod Times</a:t>
                      </a:r>
                      <a:endParaRPr lang="en-US" sz="1400" b="0" i="0" u="none" strike="noStrike">
                        <a:solidFill>
                          <a:srgbClr val="000000"/>
                        </a:solidFill>
                        <a:effectLst/>
                        <a:latin typeface="Calibri"/>
                      </a:endParaRPr>
                    </a:p>
                  </a:txBody>
                  <a:tcPr marL="6031" marR="6031" marT="6031" marB="0" anchor="b"/>
                </a:tc>
                <a:tc>
                  <a:txBody>
                    <a:bodyPr/>
                    <a:lstStyle/>
                    <a:p>
                      <a:pPr algn="l" fontAlgn="b"/>
                      <a:r>
                        <a:rPr lang="en-US" sz="1400" u="none" strike="noStrike">
                          <a:effectLst/>
                        </a:rPr>
                        <a:t>Drake wins</a:t>
                      </a:r>
                      <a:endParaRPr lang="en-US" sz="1400" b="0" i="0" u="none" strike="noStrike">
                        <a:solidFill>
                          <a:srgbClr val="000000"/>
                        </a:solidFill>
                        <a:effectLst/>
                        <a:latin typeface="Calibri"/>
                      </a:endParaRPr>
                    </a:p>
                  </a:txBody>
                  <a:tcPr marL="6031" marR="6031" marT="6031" marB="0" anchor="b"/>
                </a:tc>
                <a:tc>
                  <a:txBody>
                    <a:bodyPr/>
                    <a:lstStyle/>
                    <a:p>
                      <a:pPr algn="r" fontAlgn="b"/>
                      <a:r>
                        <a:rPr lang="en-US" sz="1400" u="none" strike="noStrike">
                          <a:effectLst/>
                        </a:rPr>
                        <a:t>46,757</a:t>
                      </a:r>
                      <a:endParaRPr lang="en-US" sz="1400" b="0" i="0" u="none" strike="noStrike">
                        <a:solidFill>
                          <a:srgbClr val="000000"/>
                        </a:solidFill>
                        <a:effectLst/>
                        <a:latin typeface="Calibri"/>
                      </a:endParaRPr>
                    </a:p>
                  </a:txBody>
                  <a:tcPr marL="6031" marR="6031" marT="6031" marB="0" anchor="b"/>
                </a:tc>
              </a:tr>
              <a:tr h="174971">
                <a:tc>
                  <a:txBody>
                    <a:bodyPr/>
                    <a:lstStyle/>
                    <a:p>
                      <a:pPr algn="l" fontAlgn="b"/>
                      <a:r>
                        <a:rPr lang="en-US" sz="1400" u="none" strike="noStrike">
                          <a:effectLst/>
                        </a:rPr>
                        <a:t>Philly BurbsThe Intelligencer</a:t>
                      </a:r>
                      <a:endParaRPr lang="en-US" sz="1400" b="0" i="0" u="none" strike="noStrike">
                        <a:solidFill>
                          <a:srgbClr val="000000"/>
                        </a:solidFill>
                        <a:effectLst/>
                        <a:latin typeface="Calibri"/>
                      </a:endParaRPr>
                    </a:p>
                  </a:txBody>
                  <a:tcPr marL="6031" marR="6031" marT="6031" marB="0" anchor="b"/>
                </a:tc>
                <a:tc>
                  <a:txBody>
                    <a:bodyPr/>
                    <a:lstStyle/>
                    <a:p>
                      <a:pPr algn="l" fontAlgn="b"/>
                      <a:r>
                        <a:rPr lang="en-US" sz="1400" u="none" strike="noStrike" dirty="0">
                          <a:effectLst/>
                        </a:rPr>
                        <a:t>Drake wins</a:t>
                      </a:r>
                      <a:endParaRPr lang="en-US" sz="1400" b="0" i="0" u="none" strike="noStrike" dirty="0">
                        <a:solidFill>
                          <a:srgbClr val="000000"/>
                        </a:solidFill>
                        <a:effectLst/>
                        <a:latin typeface="Calibri"/>
                      </a:endParaRPr>
                    </a:p>
                  </a:txBody>
                  <a:tcPr marL="6031" marR="6031" marT="6031" marB="0" anchor="b"/>
                </a:tc>
                <a:tc>
                  <a:txBody>
                    <a:bodyPr/>
                    <a:lstStyle/>
                    <a:p>
                      <a:pPr algn="r" fontAlgn="b"/>
                      <a:r>
                        <a:rPr lang="en-US" sz="1400" u="none" strike="noStrike">
                          <a:effectLst/>
                        </a:rPr>
                        <a:t>44,595</a:t>
                      </a:r>
                      <a:endParaRPr lang="en-US" sz="1400" b="0" i="0" u="none" strike="noStrike">
                        <a:solidFill>
                          <a:srgbClr val="000000"/>
                        </a:solidFill>
                        <a:effectLst/>
                        <a:latin typeface="Calibri"/>
                      </a:endParaRPr>
                    </a:p>
                  </a:txBody>
                  <a:tcPr marL="6031" marR="6031" marT="6031" marB="0" anchor="b"/>
                </a:tc>
              </a:tr>
              <a:tr h="211593">
                <a:tc>
                  <a:txBody>
                    <a:bodyPr/>
                    <a:lstStyle/>
                    <a:p>
                      <a:pPr algn="l" fontAlgn="b"/>
                      <a:r>
                        <a:rPr lang="en-US" sz="1400" u="none" strike="noStrike">
                          <a:effectLst/>
                        </a:rPr>
                        <a:t>Beaver County Times</a:t>
                      </a:r>
                      <a:endParaRPr lang="en-US" sz="1400" b="0" i="0" u="none" strike="noStrike">
                        <a:solidFill>
                          <a:srgbClr val="000000"/>
                        </a:solidFill>
                        <a:effectLst/>
                        <a:latin typeface="Calibri"/>
                      </a:endParaRPr>
                    </a:p>
                  </a:txBody>
                  <a:tcPr marL="6031" marR="6031" marT="6031" marB="0" anchor="b"/>
                </a:tc>
                <a:tc>
                  <a:txBody>
                    <a:bodyPr/>
                    <a:lstStyle/>
                    <a:p>
                      <a:pPr algn="l" fontAlgn="b"/>
                      <a:r>
                        <a:rPr lang="en-US" sz="1400" u="none" strike="noStrike">
                          <a:effectLst/>
                        </a:rPr>
                        <a:t>Drake wins</a:t>
                      </a:r>
                      <a:endParaRPr lang="en-US" sz="1400" b="0" i="0" u="none" strike="noStrike">
                        <a:solidFill>
                          <a:srgbClr val="000000"/>
                        </a:solidFill>
                        <a:effectLst/>
                        <a:latin typeface="Calibri"/>
                      </a:endParaRPr>
                    </a:p>
                  </a:txBody>
                  <a:tcPr marL="6031" marR="6031" marT="6031" marB="0" anchor="b"/>
                </a:tc>
                <a:tc>
                  <a:txBody>
                    <a:bodyPr/>
                    <a:lstStyle/>
                    <a:p>
                      <a:pPr algn="r" fontAlgn="b"/>
                      <a:r>
                        <a:rPr lang="en-US" sz="1400" u="none" strike="noStrike">
                          <a:effectLst/>
                        </a:rPr>
                        <a:t>43,232</a:t>
                      </a:r>
                      <a:endParaRPr lang="en-US" sz="1400" b="0" i="0" u="none" strike="noStrike">
                        <a:solidFill>
                          <a:srgbClr val="000000"/>
                        </a:solidFill>
                        <a:effectLst/>
                        <a:latin typeface="Calibri"/>
                      </a:endParaRPr>
                    </a:p>
                  </a:txBody>
                  <a:tcPr marL="6031" marR="6031" marT="6031" marB="0" anchor="b"/>
                </a:tc>
              </a:tr>
              <a:tr h="211593">
                <a:tc>
                  <a:txBody>
                    <a:bodyPr/>
                    <a:lstStyle/>
                    <a:p>
                      <a:pPr algn="l" fontAlgn="b"/>
                      <a:r>
                        <a:rPr lang="en-US" sz="1400" u="none" strike="noStrike">
                          <a:effectLst/>
                        </a:rPr>
                        <a:t>Tri-City Herald</a:t>
                      </a:r>
                      <a:endParaRPr lang="en-US" sz="1400" b="0" i="0" u="none" strike="noStrike">
                        <a:solidFill>
                          <a:srgbClr val="000000"/>
                        </a:solidFill>
                        <a:effectLst/>
                        <a:latin typeface="Calibri"/>
                      </a:endParaRPr>
                    </a:p>
                  </a:txBody>
                  <a:tcPr marL="6031" marR="6031" marT="6031" marB="0" anchor="b"/>
                </a:tc>
                <a:tc>
                  <a:txBody>
                    <a:bodyPr/>
                    <a:lstStyle/>
                    <a:p>
                      <a:pPr algn="l" fontAlgn="b"/>
                      <a:r>
                        <a:rPr lang="en-US" sz="1400" u="none" strike="noStrike">
                          <a:effectLst/>
                        </a:rPr>
                        <a:t>Drake wins</a:t>
                      </a:r>
                      <a:endParaRPr lang="en-US" sz="1400" b="0" i="0" u="none" strike="noStrike">
                        <a:solidFill>
                          <a:srgbClr val="000000"/>
                        </a:solidFill>
                        <a:effectLst/>
                        <a:latin typeface="Calibri"/>
                      </a:endParaRPr>
                    </a:p>
                  </a:txBody>
                  <a:tcPr marL="6031" marR="6031" marT="6031" marB="0" anchor="b"/>
                </a:tc>
                <a:tc>
                  <a:txBody>
                    <a:bodyPr/>
                    <a:lstStyle/>
                    <a:p>
                      <a:pPr algn="r" fontAlgn="b"/>
                      <a:r>
                        <a:rPr lang="en-US" sz="1400" u="none" strike="noStrike">
                          <a:effectLst/>
                        </a:rPr>
                        <a:t>41,151</a:t>
                      </a:r>
                      <a:endParaRPr lang="en-US" sz="1400" b="0" i="0" u="none" strike="noStrike">
                        <a:solidFill>
                          <a:srgbClr val="000000"/>
                        </a:solidFill>
                        <a:effectLst/>
                        <a:latin typeface="Calibri"/>
                      </a:endParaRPr>
                    </a:p>
                  </a:txBody>
                  <a:tcPr marL="6031" marR="6031" marT="6031" marB="0" anchor="b"/>
                </a:tc>
              </a:tr>
              <a:tr h="211593">
                <a:tc>
                  <a:txBody>
                    <a:bodyPr/>
                    <a:lstStyle/>
                    <a:p>
                      <a:pPr algn="l" fontAlgn="b"/>
                      <a:r>
                        <a:rPr lang="en-US" sz="1400" u="none" strike="noStrike">
                          <a:effectLst/>
                        </a:rPr>
                        <a:t>York Dispatch</a:t>
                      </a:r>
                      <a:endParaRPr lang="en-US" sz="1400" b="0" i="0" u="none" strike="noStrike">
                        <a:solidFill>
                          <a:srgbClr val="000000"/>
                        </a:solidFill>
                        <a:effectLst/>
                        <a:latin typeface="Calibri"/>
                      </a:endParaRPr>
                    </a:p>
                  </a:txBody>
                  <a:tcPr marL="6031" marR="6031" marT="6031" marB="0" anchor="b"/>
                </a:tc>
                <a:tc>
                  <a:txBody>
                    <a:bodyPr/>
                    <a:lstStyle/>
                    <a:p>
                      <a:pPr algn="l" fontAlgn="b"/>
                      <a:r>
                        <a:rPr lang="en-US" sz="1400" u="none" strike="noStrike">
                          <a:effectLst/>
                        </a:rPr>
                        <a:t>Drake wins</a:t>
                      </a:r>
                      <a:endParaRPr lang="en-US" sz="1400" b="0" i="0" u="none" strike="noStrike">
                        <a:solidFill>
                          <a:srgbClr val="000000"/>
                        </a:solidFill>
                        <a:effectLst/>
                        <a:latin typeface="Calibri"/>
                      </a:endParaRPr>
                    </a:p>
                  </a:txBody>
                  <a:tcPr marL="6031" marR="6031" marT="6031" marB="0" anchor="b"/>
                </a:tc>
                <a:tc>
                  <a:txBody>
                    <a:bodyPr/>
                    <a:lstStyle/>
                    <a:p>
                      <a:pPr algn="r" fontAlgn="b"/>
                      <a:r>
                        <a:rPr lang="en-US" sz="1400" u="none" strike="noStrike">
                          <a:effectLst/>
                        </a:rPr>
                        <a:t>40,416</a:t>
                      </a:r>
                      <a:endParaRPr lang="en-US" sz="1400" b="0" i="0" u="none" strike="noStrike">
                        <a:solidFill>
                          <a:srgbClr val="000000"/>
                        </a:solidFill>
                        <a:effectLst/>
                        <a:latin typeface="Calibri"/>
                      </a:endParaRPr>
                    </a:p>
                  </a:txBody>
                  <a:tcPr marL="6031" marR="6031" marT="6031" marB="0" anchor="b"/>
                </a:tc>
              </a:tr>
              <a:tr h="211593">
                <a:tc>
                  <a:txBody>
                    <a:bodyPr/>
                    <a:lstStyle/>
                    <a:p>
                      <a:pPr algn="l" fontAlgn="b"/>
                      <a:r>
                        <a:rPr lang="en-US" sz="1400" u="none" strike="noStrike">
                          <a:effectLst/>
                        </a:rPr>
                        <a:t>Journal &amp; Courier</a:t>
                      </a:r>
                      <a:endParaRPr lang="en-US" sz="1400" b="0" i="0" u="none" strike="noStrike">
                        <a:solidFill>
                          <a:srgbClr val="000000"/>
                        </a:solidFill>
                        <a:effectLst/>
                        <a:latin typeface="Calibri"/>
                      </a:endParaRPr>
                    </a:p>
                  </a:txBody>
                  <a:tcPr marL="6031" marR="6031" marT="6031" marB="0" anchor="b"/>
                </a:tc>
                <a:tc>
                  <a:txBody>
                    <a:bodyPr/>
                    <a:lstStyle/>
                    <a:p>
                      <a:pPr algn="l" fontAlgn="b"/>
                      <a:r>
                        <a:rPr lang="en-US" sz="1400" u="none" strike="noStrike">
                          <a:effectLst/>
                        </a:rPr>
                        <a:t>Drake wins</a:t>
                      </a:r>
                      <a:endParaRPr lang="en-US" sz="1400" b="0" i="0" u="none" strike="noStrike">
                        <a:solidFill>
                          <a:srgbClr val="000000"/>
                        </a:solidFill>
                        <a:effectLst/>
                        <a:latin typeface="Calibri"/>
                      </a:endParaRPr>
                    </a:p>
                  </a:txBody>
                  <a:tcPr marL="6031" marR="6031" marT="6031" marB="0" anchor="b"/>
                </a:tc>
                <a:tc>
                  <a:txBody>
                    <a:bodyPr/>
                    <a:lstStyle/>
                    <a:p>
                      <a:pPr algn="r" fontAlgn="b"/>
                      <a:r>
                        <a:rPr lang="en-US" sz="1400" u="none" strike="noStrike">
                          <a:effectLst/>
                        </a:rPr>
                        <a:t>38,000</a:t>
                      </a:r>
                      <a:endParaRPr lang="en-US" sz="1400" b="0" i="0" u="none" strike="noStrike">
                        <a:solidFill>
                          <a:srgbClr val="000000"/>
                        </a:solidFill>
                        <a:effectLst/>
                        <a:latin typeface="Calibri"/>
                      </a:endParaRPr>
                    </a:p>
                  </a:txBody>
                  <a:tcPr marL="6031" marR="6031" marT="6031" marB="0" anchor="b"/>
                </a:tc>
              </a:tr>
              <a:tr h="211593">
                <a:tc>
                  <a:txBody>
                    <a:bodyPr/>
                    <a:lstStyle/>
                    <a:p>
                      <a:pPr algn="l" fontAlgn="b"/>
                      <a:r>
                        <a:rPr lang="en-US" sz="1400" u="none" strike="noStrike">
                          <a:effectLst/>
                        </a:rPr>
                        <a:t>Dubuque Telegraph Herald</a:t>
                      </a:r>
                      <a:endParaRPr lang="en-US" sz="1400" b="0" i="0" u="none" strike="noStrike">
                        <a:solidFill>
                          <a:srgbClr val="000000"/>
                        </a:solidFill>
                        <a:effectLst/>
                        <a:latin typeface="Calibri"/>
                      </a:endParaRPr>
                    </a:p>
                  </a:txBody>
                  <a:tcPr marL="6031" marR="6031" marT="6031" marB="0" anchor="b"/>
                </a:tc>
                <a:tc>
                  <a:txBody>
                    <a:bodyPr/>
                    <a:lstStyle/>
                    <a:p>
                      <a:pPr algn="l" fontAlgn="b"/>
                      <a:r>
                        <a:rPr lang="en-US" sz="1400" u="none" strike="noStrike">
                          <a:effectLst/>
                        </a:rPr>
                        <a:t>Going to great lengths</a:t>
                      </a:r>
                      <a:endParaRPr lang="en-US" sz="1400" b="0" i="0" u="none" strike="noStrike">
                        <a:solidFill>
                          <a:srgbClr val="000000"/>
                        </a:solidFill>
                        <a:effectLst/>
                        <a:latin typeface="Calibri"/>
                      </a:endParaRPr>
                    </a:p>
                  </a:txBody>
                  <a:tcPr marL="6031" marR="6031" marT="6031" marB="0" anchor="b"/>
                </a:tc>
                <a:tc>
                  <a:txBody>
                    <a:bodyPr/>
                    <a:lstStyle/>
                    <a:p>
                      <a:pPr algn="r" fontAlgn="b"/>
                      <a:r>
                        <a:rPr lang="en-US" sz="1400" u="none" strike="noStrike">
                          <a:effectLst/>
                        </a:rPr>
                        <a:t>29,376</a:t>
                      </a:r>
                      <a:endParaRPr lang="en-US" sz="1400" b="0" i="0" u="none" strike="noStrike">
                        <a:solidFill>
                          <a:srgbClr val="000000"/>
                        </a:solidFill>
                        <a:effectLst/>
                        <a:latin typeface="Calibri"/>
                      </a:endParaRPr>
                    </a:p>
                  </a:txBody>
                  <a:tcPr marL="6031" marR="6031" marT="6031" marB="0" anchor="b"/>
                </a:tc>
              </a:tr>
              <a:tr h="211593">
                <a:tc>
                  <a:txBody>
                    <a:bodyPr/>
                    <a:lstStyle/>
                    <a:p>
                      <a:pPr algn="l" fontAlgn="b"/>
                      <a:r>
                        <a:rPr lang="en-US" sz="1400" u="none" strike="noStrike">
                          <a:effectLst/>
                        </a:rPr>
                        <a:t>Centre Daily Times</a:t>
                      </a:r>
                      <a:endParaRPr lang="en-US" sz="1400" b="0" i="0" u="none" strike="noStrike">
                        <a:solidFill>
                          <a:srgbClr val="000000"/>
                        </a:solidFill>
                        <a:effectLst/>
                        <a:latin typeface="Calibri"/>
                      </a:endParaRPr>
                    </a:p>
                  </a:txBody>
                  <a:tcPr marL="6031" marR="6031" marT="6031" marB="0" anchor="b"/>
                </a:tc>
                <a:tc>
                  <a:txBody>
                    <a:bodyPr/>
                    <a:lstStyle/>
                    <a:p>
                      <a:pPr algn="l" fontAlgn="b"/>
                      <a:r>
                        <a:rPr lang="en-US" sz="1400" u="none" strike="noStrike">
                          <a:effectLst/>
                        </a:rPr>
                        <a:t>Drake wins</a:t>
                      </a:r>
                      <a:endParaRPr lang="en-US" sz="1400" b="0" i="0" u="none" strike="noStrike">
                        <a:solidFill>
                          <a:srgbClr val="000000"/>
                        </a:solidFill>
                        <a:effectLst/>
                        <a:latin typeface="Calibri"/>
                      </a:endParaRPr>
                    </a:p>
                  </a:txBody>
                  <a:tcPr marL="6031" marR="6031" marT="6031" marB="0" anchor="b"/>
                </a:tc>
                <a:tc>
                  <a:txBody>
                    <a:bodyPr/>
                    <a:lstStyle/>
                    <a:p>
                      <a:pPr algn="r" fontAlgn="b"/>
                      <a:r>
                        <a:rPr lang="en-US" sz="1400" u="none" strike="noStrike">
                          <a:effectLst/>
                        </a:rPr>
                        <a:t>25,969</a:t>
                      </a:r>
                      <a:endParaRPr lang="en-US" sz="1400" b="0" i="0" u="none" strike="noStrike">
                        <a:solidFill>
                          <a:srgbClr val="000000"/>
                        </a:solidFill>
                        <a:effectLst/>
                        <a:latin typeface="Calibri"/>
                      </a:endParaRPr>
                    </a:p>
                  </a:txBody>
                  <a:tcPr marL="6031" marR="6031" marT="6031" marB="0" anchor="b"/>
                </a:tc>
              </a:tr>
              <a:tr h="211593">
                <a:tc>
                  <a:txBody>
                    <a:bodyPr/>
                    <a:lstStyle/>
                    <a:p>
                      <a:pPr algn="l" fontAlgn="b"/>
                      <a:r>
                        <a:rPr lang="en-US" sz="1400" u="none" strike="noStrike">
                          <a:effectLst/>
                        </a:rPr>
                        <a:t>Midland Daily News</a:t>
                      </a:r>
                      <a:endParaRPr lang="en-US" sz="1400" b="0" i="0" u="none" strike="noStrike">
                        <a:solidFill>
                          <a:srgbClr val="000000"/>
                        </a:solidFill>
                        <a:effectLst/>
                        <a:latin typeface="Calibri"/>
                      </a:endParaRPr>
                    </a:p>
                  </a:txBody>
                  <a:tcPr marL="6031" marR="6031" marT="6031" marB="0" anchor="b"/>
                </a:tc>
                <a:tc>
                  <a:txBody>
                    <a:bodyPr/>
                    <a:lstStyle/>
                    <a:p>
                      <a:pPr algn="l" fontAlgn="b"/>
                      <a:r>
                        <a:rPr lang="en-US" sz="1400" u="none" strike="noStrike">
                          <a:effectLst/>
                        </a:rPr>
                        <a:t>Drake wins</a:t>
                      </a:r>
                      <a:endParaRPr lang="en-US" sz="1400" b="0" i="0" u="none" strike="noStrike">
                        <a:solidFill>
                          <a:srgbClr val="000000"/>
                        </a:solidFill>
                        <a:effectLst/>
                        <a:latin typeface="Calibri"/>
                      </a:endParaRPr>
                    </a:p>
                  </a:txBody>
                  <a:tcPr marL="6031" marR="6031" marT="6031" marB="0" anchor="b"/>
                </a:tc>
                <a:tc>
                  <a:txBody>
                    <a:bodyPr/>
                    <a:lstStyle/>
                    <a:p>
                      <a:pPr algn="r" fontAlgn="b"/>
                      <a:r>
                        <a:rPr lang="en-US" sz="1400" u="none" strike="noStrike" dirty="0">
                          <a:effectLst/>
                        </a:rPr>
                        <a:t>24,067</a:t>
                      </a:r>
                      <a:endParaRPr lang="en-US" sz="1400" b="0" i="0" u="none" strike="noStrike" dirty="0">
                        <a:solidFill>
                          <a:srgbClr val="000000"/>
                        </a:solidFill>
                        <a:effectLst/>
                        <a:latin typeface="Calibri"/>
                      </a:endParaRPr>
                    </a:p>
                  </a:txBody>
                  <a:tcPr marL="6031" marR="6031" marT="6031" marB="0" anchor="b"/>
                </a:tc>
              </a:tr>
              <a:tr h="211593">
                <a:tc>
                  <a:txBody>
                    <a:bodyPr/>
                    <a:lstStyle/>
                    <a:p>
                      <a:pPr algn="l" fontAlgn="b"/>
                      <a:r>
                        <a:rPr lang="en-US" sz="1400" u="none" strike="noStrike">
                          <a:effectLst/>
                        </a:rPr>
                        <a:t>Galveston Daily news</a:t>
                      </a:r>
                      <a:endParaRPr lang="en-US" sz="1400" b="0" i="0" u="none" strike="noStrike">
                        <a:solidFill>
                          <a:srgbClr val="000000"/>
                        </a:solidFill>
                        <a:effectLst/>
                        <a:latin typeface="Calibri"/>
                      </a:endParaRPr>
                    </a:p>
                  </a:txBody>
                  <a:tcPr marL="6031" marR="6031" marT="6031" marB="0" anchor="b"/>
                </a:tc>
                <a:tc>
                  <a:txBody>
                    <a:bodyPr/>
                    <a:lstStyle/>
                    <a:p>
                      <a:pPr algn="l" fontAlgn="b"/>
                      <a:r>
                        <a:rPr lang="en-US" sz="1400" u="none" strike="noStrike">
                          <a:effectLst/>
                        </a:rPr>
                        <a:t>Drake wins</a:t>
                      </a:r>
                      <a:endParaRPr lang="en-US" sz="1400" b="0" i="0" u="none" strike="noStrike">
                        <a:solidFill>
                          <a:srgbClr val="000000"/>
                        </a:solidFill>
                        <a:effectLst/>
                        <a:latin typeface="Calibri"/>
                      </a:endParaRPr>
                    </a:p>
                  </a:txBody>
                  <a:tcPr marL="6031" marR="6031" marT="6031" marB="0" anchor="b"/>
                </a:tc>
                <a:tc>
                  <a:txBody>
                    <a:bodyPr/>
                    <a:lstStyle/>
                    <a:p>
                      <a:pPr algn="r" fontAlgn="b"/>
                      <a:r>
                        <a:rPr lang="en-US" sz="1400" u="none" strike="noStrike" dirty="0">
                          <a:effectLst/>
                        </a:rPr>
                        <a:t>24,025</a:t>
                      </a:r>
                      <a:endParaRPr lang="en-US" sz="1400" b="0" i="0" u="none" strike="noStrike" dirty="0">
                        <a:solidFill>
                          <a:srgbClr val="000000"/>
                        </a:solidFill>
                        <a:effectLst/>
                        <a:latin typeface="Calibri"/>
                      </a:endParaRPr>
                    </a:p>
                  </a:txBody>
                  <a:tcPr marL="6031" marR="6031" marT="6031" marB="0" anchor="b"/>
                </a:tc>
              </a:tr>
            </a:tbl>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040921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31618" y="-152400"/>
            <a:ext cx="8763000" cy="1143000"/>
          </a:xfrm>
        </p:spPr>
        <p:txBody>
          <a:bodyPr/>
          <a:lstStyle/>
          <a:p>
            <a:pPr marL="0" indent="0" algn="l">
              <a:buNone/>
            </a:pPr>
            <a:r>
              <a:rPr lang="en-US" dirty="0" smtClean="0"/>
              <a:t>Media Coverage - Newspapers</a:t>
            </a:r>
            <a:endParaRPr lang="en-US" dirty="0"/>
          </a:p>
        </p:txBody>
      </p:sp>
      <p:graphicFrame>
        <p:nvGraphicFramePr>
          <p:cNvPr id="4" name="Content Placeholder 3"/>
          <p:cNvGraphicFramePr>
            <a:graphicFrameLocks noGrp="1"/>
          </p:cNvGraphicFramePr>
          <p:nvPr>
            <p:ph sz="quarter" idx="13"/>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62063546"/>
              </p:ext>
            </p:extLst>
          </p:nvPr>
        </p:nvGraphicFramePr>
        <p:xfrm>
          <a:off x="228600" y="762000"/>
          <a:ext cx="8763000" cy="6058816"/>
        </p:xfrm>
        <a:graphic>
          <a:graphicData uri="http://schemas.openxmlformats.org/drawingml/2006/table">
            <a:tbl>
              <a:tblPr>
                <a:tableStyleId>{5C22544A-7EE6-4342-B048-85BDC9FD1C3A}</a:tableStyleId>
              </a:tblPr>
              <a:tblGrid>
                <a:gridCol w="2809907"/>
                <a:gridCol w="3792512"/>
                <a:gridCol w="2160581"/>
              </a:tblGrid>
              <a:tr h="231309">
                <a:tc>
                  <a:txBody>
                    <a:bodyPr/>
                    <a:lstStyle/>
                    <a:p>
                      <a:pPr algn="l" fontAlgn="b"/>
                      <a:r>
                        <a:rPr lang="en-US" sz="1600" u="none" strike="noStrike" dirty="0">
                          <a:effectLst/>
                        </a:rPr>
                        <a:t>Greeley Tribune</a:t>
                      </a:r>
                      <a:endParaRPr lang="en-US" sz="1600" b="0" i="0" u="none" strike="noStrike" dirty="0">
                        <a:solidFill>
                          <a:srgbClr val="000000"/>
                        </a:solidFill>
                        <a:effectLst/>
                        <a:latin typeface="Calibri"/>
                      </a:endParaRPr>
                    </a:p>
                  </a:txBody>
                  <a:tcPr marL="6782" marR="6782" marT="6782" marB="0" anchor="b"/>
                </a:tc>
                <a:tc>
                  <a:txBody>
                    <a:bodyPr/>
                    <a:lstStyle/>
                    <a:p>
                      <a:pPr algn="l" fontAlgn="b"/>
                      <a:r>
                        <a:rPr lang="en-US" sz="1600" u="none" strike="noStrike">
                          <a:effectLst/>
                        </a:rPr>
                        <a:t>Drake wins</a:t>
                      </a:r>
                      <a:endParaRPr lang="en-US" sz="1600" b="0" i="0" u="none" strike="noStrike">
                        <a:solidFill>
                          <a:srgbClr val="000000"/>
                        </a:solidFill>
                        <a:effectLst/>
                        <a:latin typeface="Calibri"/>
                      </a:endParaRPr>
                    </a:p>
                  </a:txBody>
                  <a:tcPr marL="6782" marR="6782" marT="6782" marB="0" anchor="b"/>
                </a:tc>
                <a:tc>
                  <a:txBody>
                    <a:bodyPr/>
                    <a:lstStyle/>
                    <a:p>
                      <a:pPr algn="r" fontAlgn="b"/>
                      <a:r>
                        <a:rPr lang="en-US" sz="1600" u="none" strike="noStrike">
                          <a:effectLst/>
                        </a:rPr>
                        <a:t>23,817</a:t>
                      </a:r>
                      <a:endParaRPr lang="en-US" sz="1600" b="0" i="0" u="none" strike="noStrike">
                        <a:solidFill>
                          <a:srgbClr val="000000"/>
                        </a:solidFill>
                        <a:effectLst/>
                        <a:latin typeface="Calibri"/>
                      </a:endParaRPr>
                    </a:p>
                  </a:txBody>
                  <a:tcPr marL="6782" marR="6782" marT="6782" marB="0" anchor="b"/>
                </a:tc>
              </a:tr>
              <a:tr h="231309">
                <a:tc>
                  <a:txBody>
                    <a:bodyPr/>
                    <a:lstStyle/>
                    <a:p>
                      <a:pPr algn="l" fontAlgn="b"/>
                      <a:r>
                        <a:rPr lang="en-US" sz="1600" u="none" strike="noStrike" dirty="0">
                          <a:effectLst/>
                        </a:rPr>
                        <a:t>Lebanon Daily News</a:t>
                      </a:r>
                      <a:endParaRPr lang="en-US" sz="1600" b="0" i="0" u="none" strike="noStrike" dirty="0">
                        <a:solidFill>
                          <a:srgbClr val="000000"/>
                        </a:solidFill>
                        <a:effectLst/>
                        <a:latin typeface="Calibri"/>
                      </a:endParaRPr>
                    </a:p>
                  </a:txBody>
                  <a:tcPr marL="6782" marR="6782" marT="6782" marB="0" anchor="b"/>
                </a:tc>
                <a:tc>
                  <a:txBody>
                    <a:bodyPr/>
                    <a:lstStyle/>
                    <a:p>
                      <a:pPr algn="l" fontAlgn="b"/>
                      <a:r>
                        <a:rPr lang="en-US" sz="1600" u="none" strike="noStrike">
                          <a:effectLst/>
                        </a:rPr>
                        <a:t>Drake wins</a:t>
                      </a:r>
                      <a:endParaRPr lang="en-US" sz="1600" b="0" i="0" u="none" strike="noStrike">
                        <a:solidFill>
                          <a:srgbClr val="000000"/>
                        </a:solidFill>
                        <a:effectLst/>
                        <a:latin typeface="Calibri"/>
                      </a:endParaRPr>
                    </a:p>
                  </a:txBody>
                  <a:tcPr marL="6782" marR="6782" marT="6782" marB="0" anchor="b"/>
                </a:tc>
                <a:tc>
                  <a:txBody>
                    <a:bodyPr/>
                    <a:lstStyle/>
                    <a:p>
                      <a:pPr algn="r" fontAlgn="b"/>
                      <a:r>
                        <a:rPr lang="en-US" sz="1600" u="none" strike="noStrike">
                          <a:effectLst/>
                        </a:rPr>
                        <a:t>21,347</a:t>
                      </a:r>
                      <a:endParaRPr lang="en-US" sz="1600" b="0" i="0" u="none" strike="noStrike">
                        <a:solidFill>
                          <a:srgbClr val="000000"/>
                        </a:solidFill>
                        <a:effectLst/>
                        <a:latin typeface="Calibri"/>
                      </a:endParaRPr>
                    </a:p>
                  </a:txBody>
                  <a:tcPr marL="6782" marR="6782" marT="6782" marB="0" anchor="b"/>
                </a:tc>
              </a:tr>
              <a:tr h="231309">
                <a:tc>
                  <a:txBody>
                    <a:bodyPr/>
                    <a:lstStyle/>
                    <a:p>
                      <a:pPr algn="l" fontAlgn="b"/>
                      <a:r>
                        <a:rPr lang="en-US" sz="1600" u="none" strike="noStrike" dirty="0">
                          <a:effectLst/>
                        </a:rPr>
                        <a:t>Columbia Daily Tribune</a:t>
                      </a:r>
                      <a:endParaRPr lang="en-US" sz="1600" b="0" i="0" u="none" strike="noStrike" dirty="0">
                        <a:solidFill>
                          <a:srgbClr val="000000"/>
                        </a:solidFill>
                        <a:effectLst/>
                        <a:latin typeface="Calibri"/>
                      </a:endParaRPr>
                    </a:p>
                  </a:txBody>
                  <a:tcPr marL="6782" marR="6782" marT="6782" marB="0" anchor="b"/>
                </a:tc>
                <a:tc>
                  <a:txBody>
                    <a:bodyPr/>
                    <a:lstStyle/>
                    <a:p>
                      <a:pPr algn="l" fontAlgn="b"/>
                      <a:r>
                        <a:rPr lang="en-US" sz="1600" u="none" strike="noStrike">
                          <a:effectLst/>
                        </a:rPr>
                        <a:t>Drake wins</a:t>
                      </a:r>
                      <a:endParaRPr lang="en-US" sz="1600" b="0" i="0" u="none" strike="noStrike">
                        <a:solidFill>
                          <a:srgbClr val="000000"/>
                        </a:solidFill>
                        <a:effectLst/>
                        <a:latin typeface="Calibri"/>
                      </a:endParaRPr>
                    </a:p>
                  </a:txBody>
                  <a:tcPr marL="6782" marR="6782" marT="6782" marB="0" anchor="b"/>
                </a:tc>
                <a:tc>
                  <a:txBody>
                    <a:bodyPr/>
                    <a:lstStyle/>
                    <a:p>
                      <a:pPr algn="r" fontAlgn="b"/>
                      <a:r>
                        <a:rPr lang="en-US" sz="1600" u="none" strike="noStrike">
                          <a:effectLst/>
                        </a:rPr>
                        <a:t>18,855</a:t>
                      </a:r>
                      <a:endParaRPr lang="en-US" sz="1600" b="0" i="0" u="none" strike="noStrike">
                        <a:solidFill>
                          <a:srgbClr val="000000"/>
                        </a:solidFill>
                        <a:effectLst/>
                        <a:latin typeface="Calibri"/>
                      </a:endParaRPr>
                    </a:p>
                  </a:txBody>
                  <a:tcPr marL="6782" marR="6782" marT="6782" marB="0" anchor="b"/>
                </a:tc>
              </a:tr>
              <a:tr h="231309">
                <a:tc>
                  <a:txBody>
                    <a:bodyPr/>
                    <a:lstStyle/>
                    <a:p>
                      <a:pPr algn="l" fontAlgn="b"/>
                      <a:r>
                        <a:rPr lang="en-US" sz="1600" u="none" strike="noStrike" dirty="0">
                          <a:effectLst/>
                        </a:rPr>
                        <a:t>Norman Transcript</a:t>
                      </a:r>
                      <a:endParaRPr lang="en-US" sz="1600" b="0" i="0" u="none" strike="noStrike" dirty="0">
                        <a:solidFill>
                          <a:srgbClr val="000000"/>
                        </a:solidFill>
                        <a:effectLst/>
                        <a:latin typeface="Calibri"/>
                      </a:endParaRPr>
                    </a:p>
                  </a:txBody>
                  <a:tcPr marL="6782" marR="6782" marT="6782" marB="0" anchor="b"/>
                </a:tc>
                <a:tc>
                  <a:txBody>
                    <a:bodyPr/>
                    <a:lstStyle/>
                    <a:p>
                      <a:pPr algn="l" fontAlgn="b"/>
                      <a:r>
                        <a:rPr lang="en-US" sz="1600" u="none" strike="noStrike">
                          <a:effectLst/>
                        </a:rPr>
                        <a:t>North grad to play in Africa</a:t>
                      </a:r>
                      <a:endParaRPr lang="en-US" sz="1600" b="0" i="0" u="none" strike="noStrike">
                        <a:solidFill>
                          <a:srgbClr val="000000"/>
                        </a:solidFill>
                        <a:effectLst/>
                        <a:latin typeface="Calibri"/>
                      </a:endParaRPr>
                    </a:p>
                  </a:txBody>
                  <a:tcPr marL="6782" marR="6782" marT="6782" marB="0" anchor="b"/>
                </a:tc>
                <a:tc>
                  <a:txBody>
                    <a:bodyPr/>
                    <a:lstStyle/>
                    <a:p>
                      <a:pPr algn="r" fontAlgn="b"/>
                      <a:r>
                        <a:rPr lang="en-US" sz="1600" u="none" strike="noStrike">
                          <a:effectLst/>
                        </a:rPr>
                        <a:t>13,750</a:t>
                      </a:r>
                      <a:endParaRPr lang="en-US" sz="1600" b="0" i="0" u="none" strike="noStrike">
                        <a:solidFill>
                          <a:srgbClr val="000000"/>
                        </a:solidFill>
                        <a:effectLst/>
                        <a:latin typeface="Calibri"/>
                      </a:endParaRPr>
                    </a:p>
                  </a:txBody>
                  <a:tcPr marL="6782" marR="6782" marT="6782" marB="0" anchor="b"/>
                </a:tc>
              </a:tr>
              <a:tr h="231309">
                <a:tc>
                  <a:txBody>
                    <a:bodyPr/>
                    <a:lstStyle/>
                    <a:p>
                      <a:pPr algn="l" fontAlgn="b"/>
                      <a:r>
                        <a:rPr lang="en-US" sz="1600" u="none" strike="noStrike" dirty="0">
                          <a:effectLst/>
                        </a:rPr>
                        <a:t>Corvallis Gazette Times</a:t>
                      </a:r>
                      <a:endParaRPr lang="en-US" sz="1600" b="0" i="0" u="none" strike="noStrike" dirty="0">
                        <a:solidFill>
                          <a:srgbClr val="000000"/>
                        </a:solidFill>
                        <a:effectLst/>
                        <a:latin typeface="Calibri"/>
                      </a:endParaRPr>
                    </a:p>
                  </a:txBody>
                  <a:tcPr marL="6782" marR="6782" marT="6782" marB="0" anchor="b"/>
                </a:tc>
                <a:tc>
                  <a:txBody>
                    <a:bodyPr/>
                    <a:lstStyle/>
                    <a:p>
                      <a:pPr algn="l" fontAlgn="b"/>
                      <a:r>
                        <a:rPr lang="en-US" sz="1600" u="none" strike="noStrike">
                          <a:effectLst/>
                        </a:rPr>
                        <a:t>Drake wins</a:t>
                      </a:r>
                      <a:endParaRPr lang="en-US" sz="1600" b="0" i="0" u="none" strike="noStrike">
                        <a:solidFill>
                          <a:srgbClr val="000000"/>
                        </a:solidFill>
                        <a:effectLst/>
                        <a:latin typeface="Calibri"/>
                      </a:endParaRPr>
                    </a:p>
                  </a:txBody>
                  <a:tcPr marL="6782" marR="6782" marT="6782" marB="0" anchor="b"/>
                </a:tc>
                <a:tc>
                  <a:txBody>
                    <a:bodyPr/>
                    <a:lstStyle/>
                    <a:p>
                      <a:pPr algn="r" fontAlgn="b"/>
                      <a:r>
                        <a:rPr lang="en-US" sz="1600" u="none" strike="noStrike">
                          <a:effectLst/>
                        </a:rPr>
                        <a:t>13,170</a:t>
                      </a:r>
                      <a:endParaRPr lang="en-US" sz="1600" b="0" i="0" u="none" strike="noStrike">
                        <a:solidFill>
                          <a:srgbClr val="000000"/>
                        </a:solidFill>
                        <a:effectLst/>
                        <a:latin typeface="Calibri"/>
                      </a:endParaRPr>
                    </a:p>
                  </a:txBody>
                  <a:tcPr marL="6782" marR="6782" marT="6782" marB="0" anchor="b"/>
                </a:tc>
              </a:tr>
              <a:tr h="231309">
                <a:tc>
                  <a:txBody>
                    <a:bodyPr/>
                    <a:lstStyle/>
                    <a:p>
                      <a:pPr algn="l" fontAlgn="b"/>
                      <a:r>
                        <a:rPr lang="en-US" sz="1600" u="none" strike="noStrike" dirty="0">
                          <a:effectLst/>
                        </a:rPr>
                        <a:t>Greenwich Times</a:t>
                      </a:r>
                      <a:endParaRPr lang="en-US" sz="1600" b="0" i="0" u="none" strike="noStrike" dirty="0">
                        <a:solidFill>
                          <a:srgbClr val="000000"/>
                        </a:solidFill>
                        <a:effectLst/>
                        <a:latin typeface="Calibri"/>
                      </a:endParaRPr>
                    </a:p>
                  </a:txBody>
                  <a:tcPr marL="6782" marR="6782" marT="6782" marB="0" anchor="b"/>
                </a:tc>
                <a:tc>
                  <a:txBody>
                    <a:bodyPr/>
                    <a:lstStyle/>
                    <a:p>
                      <a:pPr algn="l" fontAlgn="b"/>
                      <a:r>
                        <a:rPr lang="en-US" sz="1600" u="none" strike="noStrike">
                          <a:effectLst/>
                        </a:rPr>
                        <a:t>Drake wins</a:t>
                      </a:r>
                      <a:endParaRPr lang="en-US" sz="1600" b="0" i="0" u="none" strike="noStrike">
                        <a:solidFill>
                          <a:srgbClr val="000000"/>
                        </a:solidFill>
                        <a:effectLst/>
                        <a:latin typeface="Calibri"/>
                      </a:endParaRPr>
                    </a:p>
                  </a:txBody>
                  <a:tcPr marL="6782" marR="6782" marT="6782" marB="0" anchor="b"/>
                </a:tc>
                <a:tc>
                  <a:txBody>
                    <a:bodyPr/>
                    <a:lstStyle/>
                    <a:p>
                      <a:pPr algn="r" fontAlgn="b"/>
                      <a:r>
                        <a:rPr lang="en-US" sz="1600" u="none" strike="noStrike">
                          <a:effectLst/>
                        </a:rPr>
                        <a:t>12,421</a:t>
                      </a:r>
                      <a:endParaRPr lang="en-US" sz="1600" b="0" i="0" u="none" strike="noStrike">
                        <a:solidFill>
                          <a:srgbClr val="000000"/>
                        </a:solidFill>
                        <a:effectLst/>
                        <a:latin typeface="Calibri"/>
                      </a:endParaRPr>
                    </a:p>
                  </a:txBody>
                  <a:tcPr marL="6782" marR="6782" marT="6782" marB="0" anchor="b"/>
                </a:tc>
              </a:tr>
              <a:tr h="231309">
                <a:tc>
                  <a:txBody>
                    <a:bodyPr/>
                    <a:lstStyle/>
                    <a:p>
                      <a:pPr algn="l" fontAlgn="b"/>
                      <a:r>
                        <a:rPr lang="en-US" sz="1600" u="none" strike="noStrike" dirty="0">
                          <a:effectLst/>
                        </a:rPr>
                        <a:t>Argus-Press</a:t>
                      </a:r>
                      <a:endParaRPr lang="en-US" sz="1600" b="0" i="0" u="none" strike="noStrike" dirty="0">
                        <a:solidFill>
                          <a:srgbClr val="000000"/>
                        </a:solidFill>
                        <a:effectLst/>
                        <a:latin typeface="Calibri"/>
                      </a:endParaRPr>
                    </a:p>
                  </a:txBody>
                  <a:tcPr marL="6782" marR="6782" marT="6782" marB="0" anchor="b"/>
                </a:tc>
                <a:tc>
                  <a:txBody>
                    <a:bodyPr/>
                    <a:lstStyle/>
                    <a:p>
                      <a:pPr algn="l" fontAlgn="b"/>
                      <a:r>
                        <a:rPr lang="en-US" sz="1600" u="none" strike="noStrike">
                          <a:effectLst/>
                        </a:rPr>
                        <a:t>Drake wins</a:t>
                      </a:r>
                      <a:endParaRPr lang="en-US" sz="1600" b="0" i="0" u="none" strike="noStrike">
                        <a:solidFill>
                          <a:srgbClr val="000000"/>
                        </a:solidFill>
                        <a:effectLst/>
                        <a:latin typeface="Calibri"/>
                      </a:endParaRPr>
                    </a:p>
                  </a:txBody>
                  <a:tcPr marL="6782" marR="6782" marT="6782" marB="0" anchor="b"/>
                </a:tc>
                <a:tc>
                  <a:txBody>
                    <a:bodyPr/>
                    <a:lstStyle/>
                    <a:p>
                      <a:pPr algn="r" fontAlgn="b"/>
                      <a:r>
                        <a:rPr lang="en-US" sz="1600" u="none" strike="noStrike">
                          <a:effectLst/>
                        </a:rPr>
                        <a:t>11,386</a:t>
                      </a:r>
                      <a:endParaRPr lang="en-US" sz="1600" b="0" i="0" u="none" strike="noStrike">
                        <a:solidFill>
                          <a:srgbClr val="000000"/>
                        </a:solidFill>
                        <a:effectLst/>
                        <a:latin typeface="Calibri"/>
                      </a:endParaRPr>
                    </a:p>
                  </a:txBody>
                  <a:tcPr marL="6782" marR="6782" marT="6782" marB="0" anchor="b"/>
                </a:tc>
              </a:tr>
              <a:tr h="231309">
                <a:tc>
                  <a:txBody>
                    <a:bodyPr/>
                    <a:lstStyle/>
                    <a:p>
                      <a:pPr algn="l" fontAlgn="b"/>
                      <a:r>
                        <a:rPr lang="en-US" sz="1600" u="none" strike="noStrike" dirty="0">
                          <a:effectLst/>
                        </a:rPr>
                        <a:t>Summit Daily News</a:t>
                      </a:r>
                      <a:endParaRPr lang="en-US" sz="1600" b="0" i="0" u="none" strike="noStrike" dirty="0">
                        <a:solidFill>
                          <a:srgbClr val="000000"/>
                        </a:solidFill>
                        <a:effectLst/>
                        <a:latin typeface="Calibri"/>
                      </a:endParaRPr>
                    </a:p>
                  </a:txBody>
                  <a:tcPr marL="6782" marR="6782" marT="6782" marB="0" anchor="b"/>
                </a:tc>
                <a:tc>
                  <a:txBody>
                    <a:bodyPr/>
                    <a:lstStyle/>
                    <a:p>
                      <a:pPr algn="l" fontAlgn="b"/>
                      <a:r>
                        <a:rPr lang="en-US" sz="1600" u="none" strike="noStrike">
                          <a:effectLst/>
                        </a:rPr>
                        <a:t>Drake wins</a:t>
                      </a:r>
                      <a:endParaRPr lang="en-US" sz="1600" b="0" i="0" u="none" strike="noStrike">
                        <a:solidFill>
                          <a:srgbClr val="000000"/>
                        </a:solidFill>
                        <a:effectLst/>
                        <a:latin typeface="Calibri"/>
                      </a:endParaRPr>
                    </a:p>
                  </a:txBody>
                  <a:tcPr marL="6782" marR="6782" marT="6782" marB="0" anchor="b"/>
                </a:tc>
                <a:tc>
                  <a:txBody>
                    <a:bodyPr/>
                    <a:lstStyle/>
                    <a:p>
                      <a:pPr algn="r" fontAlgn="b"/>
                      <a:r>
                        <a:rPr lang="en-US" sz="1600" u="none" strike="noStrike">
                          <a:effectLst/>
                        </a:rPr>
                        <a:t>8,500</a:t>
                      </a:r>
                      <a:endParaRPr lang="en-US" sz="1600" b="0" i="0" u="none" strike="noStrike">
                        <a:solidFill>
                          <a:srgbClr val="000000"/>
                        </a:solidFill>
                        <a:effectLst/>
                        <a:latin typeface="Calibri"/>
                      </a:endParaRPr>
                    </a:p>
                  </a:txBody>
                  <a:tcPr marL="6782" marR="6782" marT="6782" marB="0" anchor="b"/>
                </a:tc>
              </a:tr>
              <a:tr h="231309">
                <a:tc>
                  <a:txBody>
                    <a:bodyPr/>
                    <a:lstStyle/>
                    <a:p>
                      <a:pPr algn="l" fontAlgn="b"/>
                      <a:r>
                        <a:rPr lang="en-US" sz="1600" u="none" strike="noStrike" dirty="0">
                          <a:effectLst/>
                        </a:rPr>
                        <a:t>Casa Grande Dispatch</a:t>
                      </a:r>
                      <a:endParaRPr lang="en-US" sz="1600" b="0" i="0" u="none" strike="noStrike" dirty="0">
                        <a:solidFill>
                          <a:srgbClr val="000000"/>
                        </a:solidFill>
                        <a:effectLst/>
                        <a:latin typeface="Calibri"/>
                      </a:endParaRPr>
                    </a:p>
                  </a:txBody>
                  <a:tcPr marL="6782" marR="6782" marT="6782" marB="0" anchor="b"/>
                </a:tc>
                <a:tc>
                  <a:txBody>
                    <a:bodyPr/>
                    <a:lstStyle/>
                    <a:p>
                      <a:pPr algn="l" fontAlgn="b"/>
                      <a:r>
                        <a:rPr lang="en-US" sz="1600" u="none" strike="noStrike">
                          <a:effectLst/>
                        </a:rPr>
                        <a:t>Drake to Africa</a:t>
                      </a:r>
                      <a:endParaRPr lang="en-US" sz="1600" b="0" i="0" u="none" strike="noStrike">
                        <a:solidFill>
                          <a:srgbClr val="000000"/>
                        </a:solidFill>
                        <a:effectLst/>
                        <a:latin typeface="Calibri"/>
                      </a:endParaRPr>
                    </a:p>
                  </a:txBody>
                  <a:tcPr marL="6782" marR="6782" marT="6782" marB="0" anchor="b"/>
                </a:tc>
                <a:tc>
                  <a:txBody>
                    <a:bodyPr/>
                    <a:lstStyle/>
                    <a:p>
                      <a:pPr algn="r" fontAlgn="b"/>
                      <a:r>
                        <a:rPr lang="en-US" sz="1600" u="none" strike="noStrike">
                          <a:effectLst/>
                        </a:rPr>
                        <a:t>8,285</a:t>
                      </a:r>
                      <a:endParaRPr lang="en-US" sz="1600" b="0" i="0" u="none" strike="noStrike">
                        <a:solidFill>
                          <a:srgbClr val="000000"/>
                        </a:solidFill>
                        <a:effectLst/>
                        <a:latin typeface="Calibri"/>
                      </a:endParaRPr>
                    </a:p>
                  </a:txBody>
                  <a:tcPr marL="6782" marR="6782" marT="6782" marB="0" anchor="b"/>
                </a:tc>
              </a:tr>
              <a:tr h="231309">
                <a:tc>
                  <a:txBody>
                    <a:bodyPr/>
                    <a:lstStyle/>
                    <a:p>
                      <a:pPr algn="l" fontAlgn="b"/>
                      <a:r>
                        <a:rPr lang="en-US" sz="1600" u="none" strike="noStrike" dirty="0">
                          <a:effectLst/>
                        </a:rPr>
                        <a:t>Moore American</a:t>
                      </a:r>
                      <a:endParaRPr lang="en-US" sz="1600" b="0" i="0" u="none" strike="noStrike" dirty="0">
                        <a:solidFill>
                          <a:srgbClr val="000000"/>
                        </a:solidFill>
                        <a:effectLst/>
                        <a:latin typeface="Calibri"/>
                      </a:endParaRPr>
                    </a:p>
                  </a:txBody>
                  <a:tcPr marL="6782" marR="6782" marT="6782" marB="0" anchor="b"/>
                </a:tc>
                <a:tc>
                  <a:txBody>
                    <a:bodyPr/>
                    <a:lstStyle/>
                    <a:p>
                      <a:pPr algn="l" fontAlgn="b"/>
                      <a:r>
                        <a:rPr lang="en-US" sz="1600" u="none" strike="noStrike">
                          <a:effectLst/>
                        </a:rPr>
                        <a:t>Whitaker to Africa</a:t>
                      </a:r>
                      <a:endParaRPr lang="en-US" sz="1600" b="0" i="0" u="none" strike="noStrike">
                        <a:solidFill>
                          <a:srgbClr val="000000"/>
                        </a:solidFill>
                        <a:effectLst/>
                        <a:latin typeface="Calibri"/>
                      </a:endParaRPr>
                    </a:p>
                  </a:txBody>
                  <a:tcPr marL="6782" marR="6782" marT="6782" marB="0" anchor="b"/>
                </a:tc>
                <a:tc>
                  <a:txBody>
                    <a:bodyPr/>
                    <a:lstStyle/>
                    <a:p>
                      <a:pPr algn="r" fontAlgn="b"/>
                      <a:r>
                        <a:rPr lang="en-US" sz="1600" u="none" strike="noStrike">
                          <a:effectLst/>
                        </a:rPr>
                        <a:t>7,500</a:t>
                      </a:r>
                      <a:endParaRPr lang="en-US" sz="1600" b="0" i="0" u="none" strike="noStrike">
                        <a:solidFill>
                          <a:srgbClr val="000000"/>
                        </a:solidFill>
                        <a:effectLst/>
                        <a:latin typeface="Calibri"/>
                      </a:endParaRPr>
                    </a:p>
                  </a:txBody>
                  <a:tcPr marL="6782" marR="6782" marT="6782" marB="0" anchor="b"/>
                </a:tc>
              </a:tr>
              <a:tr h="231309">
                <a:tc>
                  <a:txBody>
                    <a:bodyPr/>
                    <a:lstStyle/>
                    <a:p>
                      <a:pPr algn="l" fontAlgn="b"/>
                      <a:r>
                        <a:rPr lang="en-US" sz="1600" u="none" strike="noStrike" dirty="0">
                          <a:effectLst/>
                        </a:rPr>
                        <a:t>Annapolis Capital</a:t>
                      </a:r>
                      <a:endParaRPr lang="en-US" sz="1600" b="0" i="0" u="none" strike="noStrike" dirty="0">
                        <a:solidFill>
                          <a:srgbClr val="000000"/>
                        </a:solidFill>
                        <a:effectLst/>
                        <a:latin typeface="Calibri"/>
                      </a:endParaRPr>
                    </a:p>
                  </a:txBody>
                  <a:tcPr marL="6782" marR="6782" marT="6782" marB="0" anchor="b"/>
                </a:tc>
                <a:tc>
                  <a:txBody>
                    <a:bodyPr/>
                    <a:lstStyle/>
                    <a:p>
                      <a:pPr algn="l" fontAlgn="b"/>
                      <a:r>
                        <a:rPr lang="en-US" sz="1600" u="none" strike="noStrike">
                          <a:effectLst/>
                        </a:rPr>
                        <a:t>Game in Africa</a:t>
                      </a:r>
                      <a:endParaRPr lang="en-US" sz="1600" b="0" i="0" u="none" strike="noStrike">
                        <a:solidFill>
                          <a:srgbClr val="000000"/>
                        </a:solidFill>
                        <a:effectLst/>
                        <a:latin typeface="Calibri"/>
                      </a:endParaRPr>
                    </a:p>
                  </a:txBody>
                  <a:tcPr marL="6782" marR="6782" marT="6782" marB="0" anchor="b"/>
                </a:tc>
                <a:tc>
                  <a:txBody>
                    <a:bodyPr/>
                    <a:lstStyle/>
                    <a:p>
                      <a:pPr algn="l" fontAlgn="b"/>
                      <a:r>
                        <a:rPr lang="en-US" sz="1600" u="none" strike="noStrike">
                          <a:effectLst/>
                        </a:rPr>
                        <a:t> </a:t>
                      </a:r>
                      <a:endParaRPr lang="en-US" sz="1600" b="0" i="0" u="none" strike="noStrike">
                        <a:solidFill>
                          <a:srgbClr val="000000"/>
                        </a:solidFill>
                        <a:effectLst/>
                        <a:latin typeface="Calibri"/>
                      </a:endParaRPr>
                    </a:p>
                  </a:txBody>
                  <a:tcPr marL="6782" marR="6782" marT="6782" marB="0" anchor="b"/>
                </a:tc>
              </a:tr>
              <a:tr h="231309">
                <a:tc>
                  <a:txBody>
                    <a:bodyPr/>
                    <a:lstStyle/>
                    <a:p>
                      <a:pPr algn="l" fontAlgn="b"/>
                      <a:r>
                        <a:rPr lang="en-US" sz="1600" u="none" strike="noStrike" dirty="0">
                          <a:effectLst/>
                        </a:rPr>
                        <a:t>Cedar Rapids Gazette</a:t>
                      </a:r>
                      <a:endParaRPr lang="en-US" sz="1600" b="0" i="0" u="none" strike="noStrike" dirty="0">
                        <a:solidFill>
                          <a:srgbClr val="000000"/>
                        </a:solidFill>
                        <a:effectLst/>
                        <a:latin typeface="Calibri"/>
                      </a:endParaRPr>
                    </a:p>
                  </a:txBody>
                  <a:tcPr marL="6782" marR="6782" marT="6782" marB="0" anchor="b"/>
                </a:tc>
                <a:tc>
                  <a:txBody>
                    <a:bodyPr/>
                    <a:lstStyle/>
                    <a:p>
                      <a:pPr algn="l" fontAlgn="b"/>
                      <a:r>
                        <a:rPr lang="en-US" sz="1600" u="none" strike="noStrike">
                          <a:effectLst/>
                        </a:rPr>
                        <a:t>Drake wins</a:t>
                      </a:r>
                      <a:endParaRPr lang="en-US" sz="1600" b="0" i="0" u="none" strike="noStrike">
                        <a:solidFill>
                          <a:srgbClr val="000000"/>
                        </a:solidFill>
                        <a:effectLst/>
                        <a:latin typeface="Calibri"/>
                      </a:endParaRPr>
                    </a:p>
                  </a:txBody>
                  <a:tcPr marL="6782" marR="6782" marT="6782" marB="0" anchor="b"/>
                </a:tc>
                <a:tc>
                  <a:txBody>
                    <a:bodyPr/>
                    <a:lstStyle/>
                    <a:p>
                      <a:pPr algn="l" fontAlgn="b"/>
                      <a:r>
                        <a:rPr lang="en-US" sz="1600" u="none" strike="noStrike">
                          <a:effectLst/>
                        </a:rPr>
                        <a:t> </a:t>
                      </a:r>
                      <a:endParaRPr lang="en-US" sz="1600" b="0" i="0" u="none" strike="noStrike">
                        <a:solidFill>
                          <a:srgbClr val="000000"/>
                        </a:solidFill>
                        <a:effectLst/>
                        <a:latin typeface="Calibri"/>
                      </a:endParaRPr>
                    </a:p>
                  </a:txBody>
                  <a:tcPr marL="6782" marR="6782" marT="6782" marB="0" anchor="b"/>
                </a:tc>
              </a:tr>
              <a:tr h="231309">
                <a:tc>
                  <a:txBody>
                    <a:bodyPr/>
                    <a:lstStyle/>
                    <a:p>
                      <a:pPr algn="l" fontAlgn="b"/>
                      <a:r>
                        <a:rPr lang="en-US" sz="1600" u="none" strike="noStrike" dirty="0">
                          <a:effectLst/>
                        </a:rPr>
                        <a:t>Citizen Daily </a:t>
                      </a:r>
                      <a:endParaRPr lang="en-US" sz="1600" b="0" i="0" u="none" strike="noStrike" dirty="0">
                        <a:solidFill>
                          <a:srgbClr val="000000"/>
                        </a:solidFill>
                        <a:effectLst/>
                        <a:latin typeface="Calibri"/>
                      </a:endParaRPr>
                    </a:p>
                  </a:txBody>
                  <a:tcPr marL="6782" marR="6782" marT="6782" marB="0" anchor="b"/>
                </a:tc>
                <a:tc>
                  <a:txBody>
                    <a:bodyPr/>
                    <a:lstStyle/>
                    <a:p>
                      <a:pPr algn="l" fontAlgn="b"/>
                      <a:r>
                        <a:rPr lang="en-US" sz="1600" u="none" strike="noStrike">
                          <a:effectLst/>
                        </a:rPr>
                        <a:t>Tanzania to host game</a:t>
                      </a:r>
                      <a:endParaRPr lang="en-US" sz="1600" b="0" i="0" u="none" strike="noStrike">
                        <a:solidFill>
                          <a:srgbClr val="000000"/>
                        </a:solidFill>
                        <a:effectLst/>
                        <a:latin typeface="Calibri"/>
                      </a:endParaRPr>
                    </a:p>
                  </a:txBody>
                  <a:tcPr marL="6782" marR="6782" marT="6782" marB="0" anchor="b"/>
                </a:tc>
                <a:tc>
                  <a:txBody>
                    <a:bodyPr/>
                    <a:lstStyle/>
                    <a:p>
                      <a:pPr algn="l" fontAlgn="b"/>
                      <a:r>
                        <a:rPr lang="en-US" sz="1600" u="none" strike="noStrike">
                          <a:effectLst/>
                        </a:rPr>
                        <a:t> </a:t>
                      </a:r>
                      <a:endParaRPr lang="en-US" sz="1600" b="0" i="0" u="none" strike="noStrike">
                        <a:solidFill>
                          <a:srgbClr val="000000"/>
                        </a:solidFill>
                        <a:effectLst/>
                        <a:latin typeface="Calibri"/>
                      </a:endParaRPr>
                    </a:p>
                  </a:txBody>
                  <a:tcPr marL="6782" marR="6782" marT="6782" marB="0" anchor="b"/>
                </a:tc>
              </a:tr>
              <a:tr h="231309">
                <a:tc>
                  <a:txBody>
                    <a:bodyPr/>
                    <a:lstStyle/>
                    <a:p>
                      <a:pPr algn="l" fontAlgn="b"/>
                      <a:r>
                        <a:rPr lang="en-US" sz="1600" u="none" strike="noStrike" dirty="0">
                          <a:effectLst/>
                        </a:rPr>
                        <a:t>Citizen Daily </a:t>
                      </a:r>
                      <a:endParaRPr lang="en-US" sz="1600" b="0" i="0" u="none" strike="noStrike" dirty="0">
                        <a:solidFill>
                          <a:srgbClr val="000000"/>
                        </a:solidFill>
                        <a:effectLst/>
                        <a:latin typeface="Calibri"/>
                      </a:endParaRPr>
                    </a:p>
                  </a:txBody>
                  <a:tcPr marL="6782" marR="6782" marT="6782" marB="0" anchor="b"/>
                </a:tc>
                <a:tc>
                  <a:txBody>
                    <a:bodyPr/>
                    <a:lstStyle/>
                    <a:p>
                      <a:pPr algn="l" fontAlgn="b"/>
                      <a:r>
                        <a:rPr lang="en-US" sz="1600" u="none" strike="noStrike">
                          <a:effectLst/>
                        </a:rPr>
                        <a:t>Rare treat for Tanzania</a:t>
                      </a:r>
                      <a:endParaRPr lang="en-US" sz="1600" b="0" i="0" u="none" strike="noStrike">
                        <a:solidFill>
                          <a:srgbClr val="000000"/>
                        </a:solidFill>
                        <a:effectLst/>
                        <a:latin typeface="Calibri"/>
                      </a:endParaRPr>
                    </a:p>
                  </a:txBody>
                  <a:tcPr marL="6782" marR="6782" marT="6782" marB="0" anchor="b"/>
                </a:tc>
                <a:tc>
                  <a:txBody>
                    <a:bodyPr/>
                    <a:lstStyle/>
                    <a:p>
                      <a:pPr algn="l" fontAlgn="b"/>
                      <a:r>
                        <a:rPr lang="en-US" sz="1600" u="none" strike="noStrike">
                          <a:effectLst/>
                        </a:rPr>
                        <a:t> </a:t>
                      </a:r>
                      <a:endParaRPr lang="en-US" sz="1600" b="0" i="0" u="none" strike="noStrike">
                        <a:solidFill>
                          <a:srgbClr val="000000"/>
                        </a:solidFill>
                        <a:effectLst/>
                        <a:latin typeface="Calibri"/>
                      </a:endParaRPr>
                    </a:p>
                  </a:txBody>
                  <a:tcPr marL="6782" marR="6782" marT="6782" marB="0" anchor="b"/>
                </a:tc>
              </a:tr>
              <a:tr h="209852">
                <a:tc>
                  <a:txBody>
                    <a:bodyPr/>
                    <a:lstStyle/>
                    <a:p>
                      <a:pPr algn="l" fontAlgn="b"/>
                      <a:r>
                        <a:rPr lang="en-US" sz="1600" u="none" strike="noStrike" dirty="0">
                          <a:effectLst/>
                        </a:rPr>
                        <a:t>Daily News (</a:t>
                      </a:r>
                      <a:r>
                        <a:rPr lang="en-US" sz="1600" u="none" strike="noStrike" dirty="0" smtClean="0">
                          <a:effectLst/>
                        </a:rPr>
                        <a:t>Tanzania)</a:t>
                      </a:r>
                      <a:endParaRPr lang="en-US" sz="1600" b="0" i="0" u="none" strike="noStrike" dirty="0">
                        <a:solidFill>
                          <a:srgbClr val="000000"/>
                        </a:solidFill>
                        <a:effectLst/>
                        <a:latin typeface="Calibri"/>
                      </a:endParaRPr>
                    </a:p>
                  </a:txBody>
                  <a:tcPr marL="6782" marR="6782" marT="6782" marB="0" anchor="b"/>
                </a:tc>
                <a:tc>
                  <a:txBody>
                    <a:bodyPr/>
                    <a:lstStyle/>
                    <a:p>
                      <a:pPr algn="l" fontAlgn="b"/>
                      <a:r>
                        <a:rPr lang="en-US" sz="1600" u="none" strike="noStrike" dirty="0">
                          <a:effectLst/>
                        </a:rPr>
                        <a:t>Tanzania to host game</a:t>
                      </a:r>
                      <a:endParaRPr lang="en-US" sz="1600" b="0" i="0" u="none" strike="noStrike" dirty="0">
                        <a:solidFill>
                          <a:srgbClr val="000000"/>
                        </a:solidFill>
                        <a:effectLst/>
                        <a:latin typeface="Calibri"/>
                      </a:endParaRPr>
                    </a:p>
                  </a:txBody>
                  <a:tcPr marL="6782" marR="6782" marT="6782" marB="0" anchor="b"/>
                </a:tc>
                <a:tc>
                  <a:txBody>
                    <a:bodyPr/>
                    <a:lstStyle/>
                    <a:p>
                      <a:pPr algn="l" fontAlgn="b"/>
                      <a:r>
                        <a:rPr lang="en-US" sz="1600" u="none" strike="noStrike">
                          <a:effectLst/>
                        </a:rPr>
                        <a:t> </a:t>
                      </a:r>
                      <a:endParaRPr lang="en-US" sz="1600" b="0" i="0" u="none" strike="noStrike">
                        <a:solidFill>
                          <a:srgbClr val="000000"/>
                        </a:solidFill>
                        <a:effectLst/>
                        <a:latin typeface="Calibri"/>
                      </a:endParaRPr>
                    </a:p>
                  </a:txBody>
                  <a:tcPr marL="6782" marR="6782" marT="6782" marB="0" anchor="b"/>
                </a:tc>
              </a:tr>
              <a:tr h="279270">
                <a:tc>
                  <a:txBody>
                    <a:bodyPr/>
                    <a:lstStyle/>
                    <a:p>
                      <a:pPr algn="l" fontAlgn="b"/>
                      <a:r>
                        <a:rPr lang="en-US" sz="1600" u="none" strike="noStrike" dirty="0">
                          <a:effectLst/>
                        </a:rPr>
                        <a:t>Daily News (</a:t>
                      </a:r>
                      <a:r>
                        <a:rPr lang="en-US" sz="1600" u="none" strike="noStrike" dirty="0" smtClean="0">
                          <a:effectLst/>
                        </a:rPr>
                        <a:t>Tanzania)</a:t>
                      </a:r>
                      <a:endParaRPr lang="en-US" sz="1600" b="0" i="0" u="none" strike="noStrike" dirty="0">
                        <a:solidFill>
                          <a:srgbClr val="000000"/>
                        </a:solidFill>
                        <a:effectLst/>
                        <a:latin typeface="Calibri"/>
                      </a:endParaRPr>
                    </a:p>
                  </a:txBody>
                  <a:tcPr marL="6782" marR="6782" marT="6782" marB="0" anchor="b"/>
                </a:tc>
                <a:tc>
                  <a:txBody>
                    <a:bodyPr/>
                    <a:lstStyle/>
                    <a:p>
                      <a:pPr algn="l" fontAlgn="b"/>
                      <a:r>
                        <a:rPr lang="en-US" sz="1600" u="none" strike="noStrike">
                          <a:effectLst/>
                        </a:rPr>
                        <a:t>TTB embracing game</a:t>
                      </a:r>
                      <a:endParaRPr lang="en-US" sz="1600" b="0" i="0" u="none" strike="noStrike">
                        <a:solidFill>
                          <a:srgbClr val="000000"/>
                        </a:solidFill>
                        <a:effectLst/>
                        <a:latin typeface="Calibri"/>
                      </a:endParaRPr>
                    </a:p>
                  </a:txBody>
                  <a:tcPr marL="6782" marR="6782" marT="6782" marB="0" anchor="b"/>
                </a:tc>
                <a:tc>
                  <a:txBody>
                    <a:bodyPr/>
                    <a:lstStyle/>
                    <a:p>
                      <a:pPr algn="l" fontAlgn="b"/>
                      <a:r>
                        <a:rPr lang="en-US" sz="1600" u="none" strike="noStrike">
                          <a:effectLst/>
                        </a:rPr>
                        <a:t> </a:t>
                      </a:r>
                      <a:endParaRPr lang="en-US" sz="1600" b="0" i="0" u="none" strike="noStrike">
                        <a:solidFill>
                          <a:srgbClr val="000000"/>
                        </a:solidFill>
                        <a:effectLst/>
                        <a:latin typeface="Calibri"/>
                      </a:endParaRPr>
                    </a:p>
                  </a:txBody>
                  <a:tcPr marL="6782" marR="6782" marT="6782" marB="0" anchor="b"/>
                </a:tc>
              </a:tr>
              <a:tr h="231309">
                <a:tc>
                  <a:txBody>
                    <a:bodyPr/>
                    <a:lstStyle/>
                    <a:p>
                      <a:pPr algn="l" fontAlgn="b"/>
                      <a:r>
                        <a:rPr lang="en-US" sz="1600" u="none" strike="noStrike" dirty="0">
                          <a:effectLst/>
                        </a:rPr>
                        <a:t>Drake Magazine</a:t>
                      </a:r>
                      <a:endParaRPr lang="en-US" sz="1600" b="0" i="0" u="none" strike="noStrike" dirty="0">
                        <a:solidFill>
                          <a:srgbClr val="000000"/>
                        </a:solidFill>
                        <a:effectLst/>
                        <a:latin typeface="Calibri"/>
                      </a:endParaRPr>
                    </a:p>
                  </a:txBody>
                  <a:tcPr marL="6782" marR="6782" marT="6782" marB="0" anchor="b"/>
                </a:tc>
                <a:tc>
                  <a:txBody>
                    <a:bodyPr/>
                    <a:lstStyle/>
                    <a:p>
                      <a:pPr algn="l" fontAlgn="b"/>
                      <a:r>
                        <a:rPr lang="en-US" sz="1600" u="none" strike="noStrike">
                          <a:effectLst/>
                        </a:rPr>
                        <a:t>Drake to Africa</a:t>
                      </a:r>
                      <a:endParaRPr lang="en-US" sz="1600" b="0" i="0" u="none" strike="noStrike">
                        <a:solidFill>
                          <a:srgbClr val="000000"/>
                        </a:solidFill>
                        <a:effectLst/>
                        <a:latin typeface="Calibri"/>
                      </a:endParaRPr>
                    </a:p>
                  </a:txBody>
                  <a:tcPr marL="6782" marR="6782" marT="6782" marB="0" anchor="b"/>
                </a:tc>
                <a:tc>
                  <a:txBody>
                    <a:bodyPr/>
                    <a:lstStyle/>
                    <a:p>
                      <a:pPr algn="l" fontAlgn="b"/>
                      <a:r>
                        <a:rPr lang="en-US" sz="1600" u="none" strike="noStrike">
                          <a:effectLst/>
                        </a:rPr>
                        <a:t> </a:t>
                      </a:r>
                      <a:endParaRPr lang="en-US" sz="1600" b="0" i="0" u="none" strike="noStrike">
                        <a:solidFill>
                          <a:srgbClr val="000000"/>
                        </a:solidFill>
                        <a:effectLst/>
                        <a:latin typeface="Calibri"/>
                      </a:endParaRPr>
                    </a:p>
                  </a:txBody>
                  <a:tcPr marL="6782" marR="6782" marT="6782" marB="0" anchor="b"/>
                </a:tc>
              </a:tr>
              <a:tr h="231309">
                <a:tc>
                  <a:txBody>
                    <a:bodyPr/>
                    <a:lstStyle/>
                    <a:p>
                      <a:pPr algn="l" fontAlgn="b"/>
                      <a:r>
                        <a:rPr lang="en-US" sz="1600" u="none" strike="noStrike" dirty="0">
                          <a:effectLst/>
                        </a:rPr>
                        <a:t>ESPN Magazine</a:t>
                      </a:r>
                      <a:endParaRPr lang="en-US" sz="1600" b="0" i="0" u="none" strike="noStrike" dirty="0">
                        <a:solidFill>
                          <a:srgbClr val="000000"/>
                        </a:solidFill>
                        <a:effectLst/>
                        <a:latin typeface="Calibri"/>
                      </a:endParaRPr>
                    </a:p>
                  </a:txBody>
                  <a:tcPr marL="6782" marR="6782" marT="6782" marB="0" anchor="b"/>
                </a:tc>
                <a:tc>
                  <a:txBody>
                    <a:bodyPr/>
                    <a:lstStyle/>
                    <a:p>
                      <a:pPr algn="l" fontAlgn="b"/>
                      <a:r>
                        <a:rPr lang="en-US" sz="1600" u="none" strike="noStrike">
                          <a:effectLst/>
                        </a:rPr>
                        <a:t>Africa first organized game</a:t>
                      </a:r>
                      <a:endParaRPr lang="en-US" sz="1600" b="0" i="0" u="none" strike="noStrike">
                        <a:solidFill>
                          <a:srgbClr val="000000"/>
                        </a:solidFill>
                        <a:effectLst/>
                        <a:latin typeface="Calibri"/>
                      </a:endParaRPr>
                    </a:p>
                  </a:txBody>
                  <a:tcPr marL="6782" marR="6782" marT="6782" marB="0" anchor="b"/>
                </a:tc>
                <a:tc>
                  <a:txBody>
                    <a:bodyPr/>
                    <a:lstStyle/>
                    <a:p>
                      <a:pPr algn="l" fontAlgn="b"/>
                      <a:r>
                        <a:rPr lang="en-US" sz="1600" u="none" strike="noStrike">
                          <a:effectLst/>
                        </a:rPr>
                        <a:t> </a:t>
                      </a:r>
                      <a:endParaRPr lang="en-US" sz="1600" b="0" i="0" u="none" strike="noStrike">
                        <a:solidFill>
                          <a:srgbClr val="000000"/>
                        </a:solidFill>
                        <a:effectLst/>
                        <a:latin typeface="Calibri"/>
                      </a:endParaRPr>
                    </a:p>
                  </a:txBody>
                  <a:tcPr marL="6782" marR="6782" marT="6782" marB="0" anchor="b"/>
                </a:tc>
              </a:tr>
              <a:tr h="231309">
                <a:tc>
                  <a:txBody>
                    <a:bodyPr/>
                    <a:lstStyle/>
                    <a:p>
                      <a:pPr algn="l" fontAlgn="b"/>
                      <a:r>
                        <a:rPr lang="en-US" sz="1600" u="none" strike="noStrike" dirty="0">
                          <a:effectLst/>
                        </a:rPr>
                        <a:t>Guardian Reporter</a:t>
                      </a:r>
                      <a:endParaRPr lang="en-US" sz="1600" b="0" i="0" u="none" strike="noStrike" dirty="0">
                        <a:solidFill>
                          <a:srgbClr val="000000"/>
                        </a:solidFill>
                        <a:effectLst/>
                        <a:latin typeface="Calibri"/>
                      </a:endParaRPr>
                    </a:p>
                  </a:txBody>
                  <a:tcPr marL="6782" marR="6782" marT="6782" marB="0" anchor="b"/>
                </a:tc>
                <a:tc>
                  <a:txBody>
                    <a:bodyPr/>
                    <a:lstStyle/>
                    <a:p>
                      <a:pPr algn="l" fontAlgn="b"/>
                      <a:r>
                        <a:rPr lang="en-US" sz="1600" u="none" strike="noStrike">
                          <a:effectLst/>
                        </a:rPr>
                        <a:t>Teams gear up</a:t>
                      </a:r>
                      <a:endParaRPr lang="en-US" sz="1600" b="0" i="0" u="none" strike="noStrike">
                        <a:solidFill>
                          <a:srgbClr val="000000"/>
                        </a:solidFill>
                        <a:effectLst/>
                        <a:latin typeface="Calibri"/>
                      </a:endParaRPr>
                    </a:p>
                  </a:txBody>
                  <a:tcPr marL="6782" marR="6782" marT="6782" marB="0" anchor="b"/>
                </a:tc>
                <a:tc>
                  <a:txBody>
                    <a:bodyPr/>
                    <a:lstStyle/>
                    <a:p>
                      <a:pPr algn="l" fontAlgn="b"/>
                      <a:r>
                        <a:rPr lang="en-US" sz="1600" u="none" strike="noStrike">
                          <a:effectLst/>
                        </a:rPr>
                        <a:t> </a:t>
                      </a:r>
                      <a:endParaRPr lang="en-US" sz="1600" b="0" i="0" u="none" strike="noStrike">
                        <a:solidFill>
                          <a:srgbClr val="000000"/>
                        </a:solidFill>
                        <a:effectLst/>
                        <a:latin typeface="Calibri"/>
                      </a:endParaRPr>
                    </a:p>
                  </a:txBody>
                  <a:tcPr marL="6782" marR="6782" marT="6782" marB="0" anchor="b"/>
                </a:tc>
              </a:tr>
              <a:tr h="231309">
                <a:tc>
                  <a:txBody>
                    <a:bodyPr/>
                    <a:lstStyle/>
                    <a:p>
                      <a:pPr algn="l" fontAlgn="b"/>
                      <a:r>
                        <a:rPr lang="en-US" sz="1600" u="none" strike="noStrike" dirty="0">
                          <a:effectLst/>
                        </a:rPr>
                        <a:t>Guardian Reporter</a:t>
                      </a:r>
                      <a:endParaRPr lang="en-US" sz="1600" b="0" i="0" u="none" strike="noStrike" dirty="0">
                        <a:solidFill>
                          <a:srgbClr val="000000"/>
                        </a:solidFill>
                        <a:effectLst/>
                        <a:latin typeface="Calibri"/>
                      </a:endParaRPr>
                    </a:p>
                  </a:txBody>
                  <a:tcPr marL="6782" marR="6782" marT="6782" marB="0" anchor="b"/>
                </a:tc>
                <a:tc>
                  <a:txBody>
                    <a:bodyPr/>
                    <a:lstStyle/>
                    <a:p>
                      <a:pPr algn="l" fontAlgn="b"/>
                      <a:r>
                        <a:rPr lang="en-US" sz="1600" u="none" strike="noStrike" dirty="0">
                          <a:effectLst/>
                        </a:rPr>
                        <a:t>Arusha stuns officials</a:t>
                      </a:r>
                      <a:endParaRPr lang="en-US" sz="1600" b="0" i="0" u="none" strike="noStrike" dirty="0">
                        <a:solidFill>
                          <a:srgbClr val="000000"/>
                        </a:solidFill>
                        <a:effectLst/>
                        <a:latin typeface="Calibri"/>
                      </a:endParaRPr>
                    </a:p>
                  </a:txBody>
                  <a:tcPr marL="6782" marR="6782" marT="6782" marB="0" anchor="b"/>
                </a:tc>
                <a:tc>
                  <a:txBody>
                    <a:bodyPr/>
                    <a:lstStyle/>
                    <a:p>
                      <a:pPr algn="l" fontAlgn="b"/>
                      <a:r>
                        <a:rPr lang="en-US" sz="1600" u="none" strike="noStrike">
                          <a:effectLst/>
                        </a:rPr>
                        <a:t> </a:t>
                      </a:r>
                      <a:endParaRPr lang="en-US" sz="1600" b="0" i="0" u="none" strike="noStrike">
                        <a:solidFill>
                          <a:srgbClr val="000000"/>
                        </a:solidFill>
                        <a:effectLst/>
                        <a:latin typeface="Calibri"/>
                      </a:endParaRPr>
                    </a:p>
                  </a:txBody>
                  <a:tcPr marL="6782" marR="6782" marT="6782" marB="0" anchor="b"/>
                </a:tc>
              </a:tr>
              <a:tr h="231309">
                <a:tc>
                  <a:txBody>
                    <a:bodyPr/>
                    <a:lstStyle/>
                    <a:p>
                      <a:pPr algn="l" fontAlgn="b"/>
                      <a:r>
                        <a:rPr lang="en-US" sz="1600" u="none" strike="noStrike" dirty="0">
                          <a:effectLst/>
                        </a:rPr>
                        <a:t>Guardian Reporter</a:t>
                      </a:r>
                      <a:endParaRPr lang="en-US" sz="1600" b="0" i="0" u="none" strike="noStrike" dirty="0">
                        <a:solidFill>
                          <a:srgbClr val="000000"/>
                        </a:solidFill>
                        <a:effectLst/>
                        <a:latin typeface="Calibri"/>
                      </a:endParaRPr>
                    </a:p>
                  </a:txBody>
                  <a:tcPr marL="6782" marR="6782" marT="6782" marB="0" anchor="b"/>
                </a:tc>
                <a:tc>
                  <a:txBody>
                    <a:bodyPr/>
                    <a:lstStyle/>
                    <a:p>
                      <a:pPr algn="l" fontAlgn="b"/>
                      <a:r>
                        <a:rPr lang="en-US" sz="1600" u="none" strike="noStrike" dirty="0">
                          <a:effectLst/>
                        </a:rPr>
                        <a:t>Drake triumphs in Arusha</a:t>
                      </a:r>
                      <a:endParaRPr lang="en-US" sz="1600" b="0" i="0" u="none" strike="noStrike" dirty="0">
                        <a:solidFill>
                          <a:srgbClr val="000000"/>
                        </a:solidFill>
                        <a:effectLst/>
                        <a:latin typeface="Calibri"/>
                      </a:endParaRPr>
                    </a:p>
                  </a:txBody>
                  <a:tcPr marL="6782" marR="6782" marT="6782"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a:endParaRPr>
                    </a:p>
                  </a:txBody>
                  <a:tcPr marL="6782" marR="6782" marT="6782" marB="0" anchor="b"/>
                </a:tc>
              </a:tr>
              <a:tr h="231309">
                <a:tc>
                  <a:txBody>
                    <a:bodyPr/>
                    <a:lstStyle/>
                    <a:p>
                      <a:pPr algn="l" fontAlgn="b"/>
                      <a:r>
                        <a:rPr lang="en-US" sz="1600" u="none" strike="noStrike" dirty="0">
                          <a:effectLst/>
                        </a:rPr>
                        <a:t>Times-Delphic</a:t>
                      </a:r>
                      <a:endParaRPr lang="en-US" sz="1600" b="0" i="0" u="none" strike="noStrike" dirty="0">
                        <a:solidFill>
                          <a:srgbClr val="000000"/>
                        </a:solidFill>
                        <a:effectLst/>
                        <a:latin typeface="Calibri"/>
                      </a:endParaRPr>
                    </a:p>
                  </a:txBody>
                  <a:tcPr marL="6782" marR="6782" marT="6782" marB="0" anchor="b"/>
                </a:tc>
                <a:tc>
                  <a:txBody>
                    <a:bodyPr/>
                    <a:lstStyle/>
                    <a:p>
                      <a:pPr algn="l" fontAlgn="b"/>
                      <a:r>
                        <a:rPr lang="en-US" sz="1600" u="none" strike="noStrike">
                          <a:effectLst/>
                        </a:rPr>
                        <a:t>Spring practice for Africa</a:t>
                      </a:r>
                      <a:endParaRPr lang="en-US" sz="1600" b="0" i="0" u="none" strike="noStrike">
                        <a:solidFill>
                          <a:srgbClr val="000000"/>
                        </a:solidFill>
                        <a:effectLst/>
                        <a:latin typeface="Calibri"/>
                      </a:endParaRPr>
                    </a:p>
                  </a:txBody>
                  <a:tcPr marL="6782" marR="6782" marT="6782"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a:endParaRPr>
                    </a:p>
                  </a:txBody>
                  <a:tcPr marL="6782" marR="6782" marT="6782" marB="0" anchor="b"/>
                </a:tc>
              </a:tr>
              <a:tr h="231309">
                <a:tc>
                  <a:txBody>
                    <a:bodyPr/>
                    <a:lstStyle/>
                    <a:p>
                      <a:pPr algn="l" fontAlgn="b"/>
                      <a:r>
                        <a:rPr lang="en-US" sz="1600" u="none" strike="noStrike" dirty="0">
                          <a:effectLst/>
                        </a:rPr>
                        <a:t>Times-Delphic</a:t>
                      </a:r>
                      <a:endParaRPr lang="en-US" sz="1600" b="0" i="0" u="none" strike="noStrike" dirty="0">
                        <a:solidFill>
                          <a:srgbClr val="000000"/>
                        </a:solidFill>
                        <a:effectLst/>
                        <a:latin typeface="Calibri"/>
                      </a:endParaRPr>
                    </a:p>
                  </a:txBody>
                  <a:tcPr marL="6782" marR="6782" marT="6782" marB="0" anchor="b"/>
                </a:tc>
                <a:tc>
                  <a:txBody>
                    <a:bodyPr/>
                    <a:lstStyle/>
                    <a:p>
                      <a:pPr algn="l" fontAlgn="b"/>
                      <a:r>
                        <a:rPr lang="en-US" sz="1600" u="none" strike="noStrike">
                          <a:effectLst/>
                        </a:rPr>
                        <a:t>Reaching new heights</a:t>
                      </a:r>
                      <a:endParaRPr lang="en-US" sz="1600" b="0" i="0" u="none" strike="noStrike">
                        <a:solidFill>
                          <a:srgbClr val="000000"/>
                        </a:solidFill>
                        <a:effectLst/>
                        <a:latin typeface="Calibri"/>
                      </a:endParaRPr>
                    </a:p>
                  </a:txBody>
                  <a:tcPr marL="6782" marR="6782" marT="6782"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a:endParaRPr>
                    </a:p>
                  </a:txBody>
                  <a:tcPr marL="6782" marR="6782" marT="6782" marB="0" anchor="b"/>
                </a:tc>
              </a:tr>
              <a:tr h="231309">
                <a:tc>
                  <a:txBody>
                    <a:bodyPr/>
                    <a:lstStyle/>
                    <a:p>
                      <a:pPr algn="l" fontAlgn="b"/>
                      <a:r>
                        <a:rPr lang="en-US" sz="1600" u="none" strike="noStrike" dirty="0">
                          <a:effectLst/>
                        </a:rPr>
                        <a:t> </a:t>
                      </a:r>
                      <a:endParaRPr lang="en-US" sz="1600" b="0" i="0" u="none" strike="noStrike" dirty="0">
                        <a:solidFill>
                          <a:srgbClr val="000000"/>
                        </a:solidFill>
                        <a:effectLst/>
                        <a:latin typeface="Calibri"/>
                      </a:endParaRPr>
                    </a:p>
                  </a:txBody>
                  <a:tcPr marL="6782" marR="6782" marT="6782" marB="0" anchor="b"/>
                </a:tc>
                <a:tc>
                  <a:txBody>
                    <a:bodyPr/>
                    <a:lstStyle/>
                    <a:p>
                      <a:pPr algn="r" fontAlgn="b"/>
                      <a:r>
                        <a:rPr lang="en-US" sz="1700" b="1" u="none" strike="noStrike" dirty="0">
                          <a:effectLst/>
                        </a:rPr>
                        <a:t>Total:</a:t>
                      </a:r>
                      <a:endParaRPr lang="en-US" sz="1700" b="1" i="0" u="none" strike="noStrike" dirty="0">
                        <a:solidFill>
                          <a:srgbClr val="000000"/>
                        </a:solidFill>
                        <a:effectLst/>
                        <a:latin typeface="Calibri"/>
                      </a:endParaRPr>
                    </a:p>
                  </a:txBody>
                  <a:tcPr marL="6782" marR="6782" marT="6782" marB="0" anchor="b"/>
                </a:tc>
                <a:tc>
                  <a:txBody>
                    <a:bodyPr/>
                    <a:lstStyle/>
                    <a:p>
                      <a:pPr algn="r" fontAlgn="b"/>
                      <a:r>
                        <a:rPr lang="en-US" sz="1700" b="1" u="none" strike="noStrike" dirty="0">
                          <a:effectLst/>
                        </a:rPr>
                        <a:t>19,853,498</a:t>
                      </a:r>
                      <a:endParaRPr lang="en-US" sz="1700" b="1" i="0" u="none" strike="noStrike" dirty="0">
                        <a:solidFill>
                          <a:srgbClr val="000000"/>
                        </a:solidFill>
                        <a:effectLst/>
                        <a:latin typeface="Calibri"/>
                      </a:endParaRPr>
                    </a:p>
                  </a:txBody>
                  <a:tcPr marL="6782" marR="6782" marT="6782" marB="0" anchor="b"/>
                </a:tc>
              </a:tr>
            </a:tbl>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697740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05800" cy="914400"/>
          </a:xfrm>
        </p:spPr>
        <p:txBody>
          <a:bodyPr/>
          <a:lstStyle/>
          <a:p>
            <a:pPr marL="0" indent="0" algn="l">
              <a:buNone/>
            </a:pPr>
            <a:r>
              <a:rPr lang="en-US" dirty="0" smtClean="0"/>
              <a:t>Media Coverage - Internet</a:t>
            </a:r>
            <a:endParaRPr lang="en-US" dirty="0"/>
          </a:p>
        </p:txBody>
      </p:sp>
      <p:graphicFrame>
        <p:nvGraphicFramePr>
          <p:cNvPr id="4" name="Content Placeholder 3"/>
          <p:cNvGraphicFramePr>
            <a:graphicFrameLocks noGrp="1"/>
          </p:cNvGraphicFramePr>
          <p:nvPr>
            <p:ph sz="quarter" idx="13"/>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25470077"/>
              </p:ext>
            </p:extLst>
          </p:nvPr>
        </p:nvGraphicFramePr>
        <p:xfrm>
          <a:off x="381000" y="1295408"/>
          <a:ext cx="8458200" cy="5257794"/>
        </p:xfrm>
        <a:graphic>
          <a:graphicData uri="http://schemas.openxmlformats.org/drawingml/2006/table">
            <a:tbl>
              <a:tblPr>
                <a:tableStyleId>{5C22544A-7EE6-4342-B048-85BDC9FD1C3A}</a:tableStyleId>
              </a:tblPr>
              <a:tblGrid>
                <a:gridCol w="3679430"/>
                <a:gridCol w="4778770"/>
              </a:tblGrid>
              <a:tr h="309282">
                <a:tc>
                  <a:txBody>
                    <a:bodyPr/>
                    <a:lstStyle/>
                    <a:p>
                      <a:pPr algn="l" fontAlgn="b"/>
                      <a:r>
                        <a:rPr lang="en-US" sz="1600" b="1" u="none" strike="noStrike" dirty="0">
                          <a:effectLst/>
                        </a:rPr>
                        <a:t>Media Outlet</a:t>
                      </a:r>
                      <a:endParaRPr lang="en-US" sz="1600" b="1" i="0" u="none" strike="noStrike" dirty="0">
                        <a:solidFill>
                          <a:srgbClr val="FFFFFF"/>
                        </a:solidFill>
                        <a:effectLst/>
                        <a:latin typeface="Calibri"/>
                      </a:endParaRPr>
                    </a:p>
                  </a:txBody>
                  <a:tcPr marL="9525" marR="9525" marT="9525" marB="0" anchor="b"/>
                </a:tc>
                <a:tc>
                  <a:txBody>
                    <a:bodyPr/>
                    <a:lstStyle/>
                    <a:p>
                      <a:pPr algn="l" fontAlgn="b"/>
                      <a:r>
                        <a:rPr lang="en-US" sz="1600" b="1" u="none" strike="noStrike" dirty="0">
                          <a:effectLst/>
                        </a:rPr>
                        <a:t>Story</a:t>
                      </a:r>
                      <a:endParaRPr lang="en-US" sz="1600" b="1" i="0" u="none" strike="noStrike" dirty="0">
                        <a:solidFill>
                          <a:srgbClr val="FFFFFF"/>
                        </a:solidFill>
                        <a:effectLst/>
                        <a:latin typeface="Calibri"/>
                      </a:endParaRPr>
                    </a:p>
                  </a:txBody>
                  <a:tcPr marL="9525" marR="9525" marT="9525" marB="0" anchor="b"/>
                </a:tc>
              </a:tr>
              <a:tr h="309282">
                <a:tc>
                  <a:txBody>
                    <a:bodyPr/>
                    <a:lstStyle/>
                    <a:p>
                      <a:pPr algn="l" fontAlgn="b"/>
                      <a:r>
                        <a:rPr lang="en-US" sz="1600" u="none" strike="noStrike" dirty="0" smtClean="0">
                          <a:effectLst/>
                        </a:rPr>
                        <a:t>ESPN.com</a:t>
                      </a:r>
                      <a:endParaRPr lang="en-US" sz="1600" b="0" i="0" u="none" strike="noStrike" dirty="0">
                        <a:solidFill>
                          <a:srgbClr val="000000"/>
                        </a:solidFill>
                        <a:effectLst/>
                        <a:latin typeface="Calibri"/>
                      </a:endParaRPr>
                    </a:p>
                  </a:txBody>
                  <a:tcPr marL="9525" marR="9525" marT="9525" marB="0" anchor="b"/>
                </a:tc>
                <a:tc>
                  <a:txBody>
                    <a:bodyPr/>
                    <a:lstStyle/>
                    <a:p>
                      <a:pPr algn="l" fontAlgn="b"/>
                      <a:r>
                        <a:rPr lang="en-US" sz="1600" u="none" strike="noStrike">
                          <a:effectLst/>
                        </a:rPr>
                        <a:t>Drake to Africa</a:t>
                      </a:r>
                      <a:endParaRPr lang="en-US" sz="1600" b="0" i="0" u="none" strike="noStrike">
                        <a:solidFill>
                          <a:srgbClr val="000000"/>
                        </a:solidFill>
                        <a:effectLst/>
                        <a:latin typeface="Calibri"/>
                      </a:endParaRPr>
                    </a:p>
                  </a:txBody>
                  <a:tcPr marL="9525" marR="9525" marT="9525" marB="0" anchor="b"/>
                </a:tc>
              </a:tr>
              <a:tr h="309282">
                <a:tc>
                  <a:txBody>
                    <a:bodyPr/>
                    <a:lstStyle/>
                    <a:p>
                      <a:pPr algn="l" fontAlgn="b"/>
                      <a:r>
                        <a:rPr lang="en-US" sz="1600" u="none" strike="noStrike">
                          <a:effectLst/>
                        </a:rPr>
                        <a:t>FoxSports</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Bill LeMonnier</a:t>
                      </a:r>
                      <a:endParaRPr lang="en-US" sz="1600" b="0" i="0" u="none" strike="noStrike">
                        <a:solidFill>
                          <a:srgbClr val="000000"/>
                        </a:solidFill>
                        <a:effectLst/>
                        <a:latin typeface="Calibri"/>
                      </a:endParaRPr>
                    </a:p>
                  </a:txBody>
                  <a:tcPr marL="9525" marR="9525" marT="9525" marB="0" anchor="b"/>
                </a:tc>
              </a:tr>
              <a:tr h="309282">
                <a:tc>
                  <a:txBody>
                    <a:bodyPr/>
                    <a:lstStyle/>
                    <a:p>
                      <a:pPr algn="l" fontAlgn="b"/>
                      <a:r>
                        <a:rPr lang="en-US" sz="1600" u="none" strike="noStrike">
                          <a:effectLst/>
                        </a:rPr>
                        <a:t>AllAfrica.com</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Football in Africa</a:t>
                      </a:r>
                      <a:endParaRPr lang="en-US" sz="1600" b="0" i="0" u="none" strike="noStrike">
                        <a:solidFill>
                          <a:srgbClr val="000000"/>
                        </a:solidFill>
                        <a:effectLst/>
                        <a:latin typeface="Calibri"/>
                      </a:endParaRPr>
                    </a:p>
                  </a:txBody>
                  <a:tcPr marL="9525" marR="9525" marT="9525" marB="0" anchor="b"/>
                </a:tc>
              </a:tr>
              <a:tr h="309282">
                <a:tc>
                  <a:txBody>
                    <a:bodyPr/>
                    <a:lstStyle/>
                    <a:p>
                      <a:pPr algn="l" fontAlgn="b"/>
                      <a:r>
                        <a:rPr lang="en-US" sz="1600" u="none" strike="noStrike">
                          <a:effectLst/>
                        </a:rPr>
                        <a:t>Safari Getaway</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dirty="0">
                          <a:effectLst/>
                        </a:rPr>
                        <a:t>Football in Africa</a:t>
                      </a:r>
                      <a:endParaRPr lang="en-US" sz="1600" b="0" i="0" u="none" strike="noStrike" dirty="0">
                        <a:solidFill>
                          <a:srgbClr val="000000"/>
                        </a:solidFill>
                        <a:effectLst/>
                        <a:latin typeface="Calibri"/>
                      </a:endParaRPr>
                    </a:p>
                  </a:txBody>
                  <a:tcPr marL="9525" marR="9525" marT="9525" marB="0" anchor="b"/>
                </a:tc>
              </a:tr>
              <a:tr h="309282">
                <a:tc>
                  <a:txBody>
                    <a:bodyPr/>
                    <a:lstStyle/>
                    <a:p>
                      <a:pPr algn="l" fontAlgn="b"/>
                      <a:r>
                        <a:rPr lang="en-US" sz="1600" u="none" strike="noStrike">
                          <a:effectLst/>
                        </a:rPr>
                        <a:t>Notre Dame 247Sports</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Reggie Brooks</a:t>
                      </a:r>
                      <a:endParaRPr lang="en-US" sz="1600" b="0" i="0" u="none" strike="noStrike">
                        <a:solidFill>
                          <a:srgbClr val="000000"/>
                        </a:solidFill>
                        <a:effectLst/>
                        <a:latin typeface="Calibri"/>
                      </a:endParaRPr>
                    </a:p>
                  </a:txBody>
                  <a:tcPr marL="9525" marR="9525" marT="9525" marB="0" anchor="b"/>
                </a:tc>
              </a:tr>
              <a:tr h="309282">
                <a:tc>
                  <a:txBody>
                    <a:bodyPr/>
                    <a:lstStyle/>
                    <a:p>
                      <a:pPr algn="l" fontAlgn="b"/>
                      <a:r>
                        <a:rPr lang="en-US" sz="1600" u="none" strike="noStrike">
                          <a:effectLst/>
                        </a:rPr>
                        <a:t>National Football Foundation</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Tanzania to host first game</a:t>
                      </a:r>
                      <a:endParaRPr lang="en-US" sz="1600" b="0" i="0" u="none" strike="noStrike">
                        <a:solidFill>
                          <a:srgbClr val="000000"/>
                        </a:solidFill>
                        <a:effectLst/>
                        <a:latin typeface="Calibri"/>
                      </a:endParaRPr>
                    </a:p>
                  </a:txBody>
                  <a:tcPr marL="9525" marR="9525" marT="9525" marB="0" anchor="b"/>
                </a:tc>
              </a:tr>
              <a:tr h="309282">
                <a:tc>
                  <a:txBody>
                    <a:bodyPr/>
                    <a:lstStyle/>
                    <a:p>
                      <a:pPr algn="l" fontAlgn="b"/>
                      <a:r>
                        <a:rPr lang="en-US" sz="1600" u="none" strike="noStrike">
                          <a:effectLst/>
                        </a:rPr>
                        <a:t>Pro Football Examiiner</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dirty="0">
                          <a:effectLst/>
                        </a:rPr>
                        <a:t>Kilibowl</a:t>
                      </a:r>
                      <a:endParaRPr lang="en-US" sz="1600" b="0" i="0" u="none" strike="noStrike" dirty="0">
                        <a:solidFill>
                          <a:srgbClr val="000000"/>
                        </a:solidFill>
                        <a:effectLst/>
                        <a:latin typeface="Calibri"/>
                      </a:endParaRPr>
                    </a:p>
                  </a:txBody>
                  <a:tcPr marL="9525" marR="9525" marT="9525" marB="0" anchor="b"/>
                </a:tc>
              </a:tr>
              <a:tr h="309282">
                <a:tc>
                  <a:txBody>
                    <a:bodyPr/>
                    <a:lstStyle/>
                    <a:p>
                      <a:pPr algn="l" fontAlgn="b"/>
                      <a:r>
                        <a:rPr lang="en-US" sz="1600" u="none" strike="noStrike">
                          <a:effectLst/>
                        </a:rPr>
                        <a:t>Pro Football Examiiner</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dirty="0">
                          <a:effectLst/>
                        </a:rPr>
                        <a:t>Kilibowl Part 2 </a:t>
                      </a:r>
                      <a:endParaRPr lang="en-US" sz="1600" b="0" i="0" u="none" strike="noStrike" dirty="0">
                        <a:solidFill>
                          <a:srgbClr val="000000"/>
                        </a:solidFill>
                        <a:effectLst/>
                        <a:latin typeface="Calibri"/>
                      </a:endParaRPr>
                    </a:p>
                  </a:txBody>
                  <a:tcPr marL="9525" marR="9525" marT="9525" marB="0" anchor="b"/>
                </a:tc>
              </a:tr>
              <a:tr h="309282">
                <a:tc>
                  <a:txBody>
                    <a:bodyPr/>
                    <a:lstStyle/>
                    <a:p>
                      <a:pPr algn="l" fontAlgn="b"/>
                      <a:r>
                        <a:rPr lang="en-US" sz="1600" u="none" strike="noStrike">
                          <a:effectLst/>
                        </a:rPr>
                        <a:t>ESPN.com</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Extreme Road Trip</a:t>
                      </a:r>
                      <a:endParaRPr lang="en-US" sz="1600" b="0" i="0" u="none" strike="noStrike">
                        <a:solidFill>
                          <a:srgbClr val="000000"/>
                        </a:solidFill>
                        <a:effectLst/>
                        <a:latin typeface="Calibri"/>
                      </a:endParaRPr>
                    </a:p>
                  </a:txBody>
                  <a:tcPr marL="9525" marR="9525" marT="9525" marB="0" anchor="b"/>
                </a:tc>
              </a:tr>
              <a:tr h="309282">
                <a:tc>
                  <a:txBody>
                    <a:bodyPr/>
                    <a:lstStyle/>
                    <a:p>
                      <a:pPr algn="l" fontAlgn="b"/>
                      <a:r>
                        <a:rPr lang="en-US" sz="1600" u="none" strike="noStrike">
                          <a:effectLst/>
                        </a:rPr>
                        <a:t>Global Travel Industry news</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American Football set in Tanzania</a:t>
                      </a:r>
                      <a:endParaRPr lang="en-US" sz="1600" b="0" i="0" u="none" strike="noStrike">
                        <a:solidFill>
                          <a:srgbClr val="000000"/>
                        </a:solidFill>
                        <a:effectLst/>
                        <a:latin typeface="Calibri"/>
                      </a:endParaRPr>
                    </a:p>
                  </a:txBody>
                  <a:tcPr marL="9525" marR="9525" marT="9525" marB="0" anchor="b"/>
                </a:tc>
              </a:tr>
              <a:tr h="309282">
                <a:tc>
                  <a:txBody>
                    <a:bodyPr/>
                    <a:lstStyle/>
                    <a:p>
                      <a:pPr algn="l" fontAlgn="b"/>
                      <a:r>
                        <a:rPr lang="en-US" sz="1600" u="none" strike="noStrike">
                          <a:effectLst/>
                        </a:rPr>
                        <a:t>AllAfrica.com</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First ever game in Africa</a:t>
                      </a:r>
                      <a:endParaRPr lang="en-US" sz="1600" b="0" i="0" u="none" strike="noStrike">
                        <a:solidFill>
                          <a:srgbClr val="000000"/>
                        </a:solidFill>
                        <a:effectLst/>
                        <a:latin typeface="Calibri"/>
                      </a:endParaRPr>
                    </a:p>
                  </a:txBody>
                  <a:tcPr marL="9525" marR="9525" marT="9525" marB="0" anchor="b"/>
                </a:tc>
              </a:tr>
              <a:tr h="309282">
                <a:tc>
                  <a:txBody>
                    <a:bodyPr/>
                    <a:lstStyle/>
                    <a:p>
                      <a:pPr algn="l" fontAlgn="b"/>
                      <a:r>
                        <a:rPr lang="en-US" sz="1600" u="none" strike="noStrike">
                          <a:effectLst/>
                        </a:rPr>
                        <a:t>Forbes</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Drake wins 1st game</a:t>
                      </a:r>
                      <a:endParaRPr lang="en-US" sz="1600" b="0" i="0" u="none" strike="noStrike">
                        <a:solidFill>
                          <a:srgbClr val="000000"/>
                        </a:solidFill>
                        <a:effectLst/>
                        <a:latin typeface="Calibri"/>
                      </a:endParaRPr>
                    </a:p>
                  </a:txBody>
                  <a:tcPr marL="9525" marR="9525" marT="9525" marB="0" anchor="b"/>
                </a:tc>
              </a:tr>
              <a:tr h="309282">
                <a:tc>
                  <a:txBody>
                    <a:bodyPr/>
                    <a:lstStyle/>
                    <a:p>
                      <a:pPr algn="l" fontAlgn="b"/>
                      <a:r>
                        <a:rPr lang="en-US" sz="1600" u="none" strike="noStrike">
                          <a:effectLst/>
                        </a:rPr>
                        <a:t>SI.com</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Drake wins 1st game</a:t>
                      </a:r>
                      <a:endParaRPr lang="en-US" sz="1600" b="0" i="0" u="none" strike="noStrike">
                        <a:solidFill>
                          <a:srgbClr val="000000"/>
                        </a:solidFill>
                        <a:effectLst/>
                        <a:latin typeface="Calibri"/>
                      </a:endParaRPr>
                    </a:p>
                  </a:txBody>
                  <a:tcPr marL="9525" marR="9525" marT="9525" marB="0" anchor="b"/>
                </a:tc>
              </a:tr>
              <a:tr h="309282">
                <a:tc>
                  <a:txBody>
                    <a:bodyPr/>
                    <a:lstStyle/>
                    <a:p>
                      <a:pPr algn="l" fontAlgn="b"/>
                      <a:r>
                        <a:rPr lang="en-US" sz="1600" u="none" strike="noStrike" dirty="0">
                          <a:effectLst/>
                        </a:rPr>
                        <a:t>Rueters Africa</a:t>
                      </a:r>
                      <a:endParaRPr lang="en-US" sz="1600" b="0" i="0" u="none" strike="noStrike" dirty="0">
                        <a:solidFill>
                          <a:srgbClr val="000000"/>
                        </a:solidFill>
                        <a:effectLst/>
                        <a:latin typeface="Calibri"/>
                      </a:endParaRPr>
                    </a:p>
                  </a:txBody>
                  <a:tcPr marL="9525" marR="9525" marT="9525" marB="0" anchor="b"/>
                </a:tc>
                <a:tc>
                  <a:txBody>
                    <a:bodyPr/>
                    <a:lstStyle/>
                    <a:p>
                      <a:pPr algn="l" fontAlgn="b"/>
                      <a:r>
                        <a:rPr lang="en-US" sz="1600" u="none" strike="noStrike">
                          <a:effectLst/>
                        </a:rPr>
                        <a:t>American Football to Africa</a:t>
                      </a:r>
                      <a:endParaRPr lang="en-US" sz="1600" b="0" i="0" u="none" strike="noStrike">
                        <a:solidFill>
                          <a:srgbClr val="000000"/>
                        </a:solidFill>
                        <a:effectLst/>
                        <a:latin typeface="Calibri"/>
                      </a:endParaRPr>
                    </a:p>
                  </a:txBody>
                  <a:tcPr marL="9525" marR="9525" marT="9525" marB="0" anchor="b"/>
                </a:tc>
              </a:tr>
              <a:tr h="309282">
                <a:tc>
                  <a:txBody>
                    <a:bodyPr/>
                    <a:lstStyle/>
                    <a:p>
                      <a:pPr algn="l" fontAlgn="b"/>
                      <a:r>
                        <a:rPr lang="en-US" sz="1600" u="none" strike="noStrike">
                          <a:effectLst/>
                        </a:rPr>
                        <a:t>HuskerExtra</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Drake wins 1st game</a:t>
                      </a:r>
                      <a:endParaRPr lang="en-US" sz="1600" b="0" i="0" u="none" strike="noStrike">
                        <a:solidFill>
                          <a:srgbClr val="000000"/>
                        </a:solidFill>
                        <a:effectLst/>
                        <a:latin typeface="Calibri"/>
                      </a:endParaRPr>
                    </a:p>
                  </a:txBody>
                  <a:tcPr marL="9525" marR="9525" marT="9525" marB="0" anchor="b"/>
                </a:tc>
              </a:tr>
              <a:tr h="309282">
                <a:tc>
                  <a:txBody>
                    <a:bodyPr/>
                    <a:lstStyle/>
                    <a:p>
                      <a:pPr algn="l" fontAlgn="b"/>
                      <a:r>
                        <a:rPr lang="en-US" sz="1600" u="none" strike="noStrike">
                          <a:effectLst/>
                        </a:rPr>
                        <a:t>Tackleo.com</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dirty="0">
                          <a:effectLst/>
                        </a:rPr>
                        <a:t>Kilibowl</a:t>
                      </a:r>
                      <a:endParaRPr lang="en-US" sz="1600" b="0" i="0" u="none" strike="noStrike" dirty="0">
                        <a:solidFill>
                          <a:srgbClr val="000000"/>
                        </a:solidFill>
                        <a:effectLst/>
                        <a:latin typeface="Calibri"/>
                      </a:endParaRPr>
                    </a:p>
                  </a:txBody>
                  <a:tcPr marL="9525" marR="9525" marT="9525" marB="0" anchor="b"/>
                </a:tc>
              </a:tr>
            </a:tbl>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020411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05800" cy="914400"/>
          </a:xfrm>
        </p:spPr>
        <p:txBody>
          <a:bodyPr/>
          <a:lstStyle/>
          <a:p>
            <a:pPr marL="0" indent="0" algn="l">
              <a:buNone/>
            </a:pPr>
            <a:r>
              <a:rPr lang="en-US" dirty="0" smtClean="0"/>
              <a:t>Media Coverage - Internet</a:t>
            </a:r>
            <a:endParaRPr lang="en-US" dirty="0"/>
          </a:p>
        </p:txBody>
      </p:sp>
      <p:graphicFrame>
        <p:nvGraphicFramePr>
          <p:cNvPr id="5" name="Content Placeholder 4"/>
          <p:cNvGraphicFramePr>
            <a:graphicFrameLocks noGrp="1"/>
          </p:cNvGraphicFramePr>
          <p:nvPr>
            <p:ph sz="quarter" idx="13"/>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46698409"/>
              </p:ext>
            </p:extLst>
          </p:nvPr>
        </p:nvGraphicFramePr>
        <p:xfrm>
          <a:off x="381000" y="1295400"/>
          <a:ext cx="8382000" cy="4815687"/>
        </p:xfrm>
        <a:graphic>
          <a:graphicData uri="http://schemas.openxmlformats.org/drawingml/2006/table">
            <a:tbl>
              <a:tblPr>
                <a:tableStyleId>{5C22544A-7EE6-4342-B048-85BDC9FD1C3A}</a:tableStyleId>
              </a:tblPr>
              <a:tblGrid>
                <a:gridCol w="3646281"/>
                <a:gridCol w="4735719"/>
              </a:tblGrid>
              <a:tr h="308463">
                <a:tc>
                  <a:txBody>
                    <a:bodyPr/>
                    <a:lstStyle/>
                    <a:p>
                      <a:pPr algn="l" fontAlgn="b"/>
                      <a:r>
                        <a:rPr lang="en-US" sz="1600" u="none" strike="noStrike" dirty="0">
                          <a:effectLst/>
                        </a:rPr>
                        <a:t>Yahoo Mexico</a:t>
                      </a:r>
                      <a:endParaRPr lang="en-US" sz="1600" b="0" i="0" u="none" strike="noStrike" dirty="0">
                        <a:solidFill>
                          <a:srgbClr val="000000"/>
                        </a:solidFill>
                        <a:effectLst/>
                        <a:latin typeface="Calibri"/>
                      </a:endParaRPr>
                    </a:p>
                  </a:txBody>
                  <a:tcPr marL="9525" marR="9525" marT="9525" marB="0" anchor="b"/>
                </a:tc>
                <a:tc>
                  <a:txBody>
                    <a:bodyPr/>
                    <a:lstStyle/>
                    <a:p>
                      <a:pPr algn="l" fontAlgn="b"/>
                      <a:r>
                        <a:rPr lang="en-US" sz="1600" u="none" strike="noStrike" dirty="0">
                          <a:effectLst/>
                        </a:rPr>
                        <a:t>Kilibowl</a:t>
                      </a:r>
                      <a:endParaRPr lang="en-US" sz="1600" b="0" i="0" u="none" strike="noStrike" dirty="0">
                        <a:solidFill>
                          <a:srgbClr val="000000"/>
                        </a:solidFill>
                        <a:effectLst/>
                        <a:latin typeface="Calibri"/>
                      </a:endParaRPr>
                    </a:p>
                  </a:txBody>
                  <a:tcPr marL="9525" marR="9525" marT="9525" marB="0" anchor="b"/>
                </a:tc>
              </a:tr>
              <a:tr h="308463">
                <a:tc>
                  <a:txBody>
                    <a:bodyPr/>
                    <a:lstStyle/>
                    <a:p>
                      <a:pPr algn="l" fontAlgn="b"/>
                      <a:r>
                        <a:rPr lang="en-US" sz="1600" u="none" strike="noStrike">
                          <a:effectLst/>
                        </a:rPr>
                        <a:t>Yahoo Sports </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dirty="0">
                          <a:effectLst/>
                        </a:rPr>
                        <a:t>Kili bowl brings Football to Africa</a:t>
                      </a:r>
                      <a:endParaRPr lang="en-US" sz="1600" b="0" i="0" u="none" strike="noStrike" dirty="0">
                        <a:solidFill>
                          <a:srgbClr val="000000"/>
                        </a:solidFill>
                        <a:effectLst/>
                        <a:latin typeface="Calibri"/>
                      </a:endParaRPr>
                    </a:p>
                  </a:txBody>
                  <a:tcPr marL="9525" marR="9525" marT="9525" marB="0" anchor="b"/>
                </a:tc>
              </a:tr>
              <a:tr h="308463">
                <a:tc>
                  <a:txBody>
                    <a:bodyPr/>
                    <a:lstStyle/>
                    <a:p>
                      <a:pPr algn="l" fontAlgn="b"/>
                      <a:r>
                        <a:rPr lang="en-US" sz="1600" u="none" strike="noStrike">
                          <a:effectLst/>
                        </a:rPr>
                        <a:t>MSNBC.com</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dirty="0">
                          <a:effectLst/>
                        </a:rPr>
                        <a:t>Kili bowl brings Football to Africa</a:t>
                      </a:r>
                      <a:endParaRPr lang="en-US" sz="1600" b="0" i="0" u="none" strike="noStrike" dirty="0">
                        <a:solidFill>
                          <a:srgbClr val="000000"/>
                        </a:solidFill>
                        <a:effectLst/>
                        <a:latin typeface="Calibri"/>
                      </a:endParaRPr>
                    </a:p>
                  </a:txBody>
                  <a:tcPr marL="9525" marR="9525" marT="9525" marB="0" anchor="b"/>
                </a:tc>
              </a:tr>
              <a:tr h="308463">
                <a:tc>
                  <a:txBody>
                    <a:bodyPr/>
                    <a:lstStyle/>
                    <a:p>
                      <a:pPr algn="l" fontAlgn="b"/>
                      <a:r>
                        <a:rPr lang="en-US" sz="1600" u="none" strike="noStrike">
                          <a:effectLst/>
                        </a:rPr>
                        <a:t>ABC News</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Drake wins 1st game</a:t>
                      </a:r>
                      <a:endParaRPr lang="en-US" sz="1600" b="0" i="0" u="none" strike="noStrike">
                        <a:solidFill>
                          <a:srgbClr val="000000"/>
                        </a:solidFill>
                        <a:effectLst/>
                        <a:latin typeface="Calibri"/>
                      </a:endParaRPr>
                    </a:p>
                  </a:txBody>
                  <a:tcPr marL="9525" marR="9525" marT="9525" marB="0" anchor="b"/>
                </a:tc>
              </a:tr>
              <a:tr h="308463">
                <a:tc>
                  <a:txBody>
                    <a:bodyPr/>
                    <a:lstStyle/>
                    <a:p>
                      <a:pPr algn="l" fontAlgn="b"/>
                      <a:r>
                        <a:rPr lang="en-US" sz="1600" u="none" strike="noStrike">
                          <a:effectLst/>
                        </a:rPr>
                        <a:t>CNS News</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Drake wins 1st game</a:t>
                      </a:r>
                      <a:endParaRPr lang="en-US" sz="1600" b="0" i="0" u="none" strike="noStrike">
                        <a:solidFill>
                          <a:srgbClr val="000000"/>
                        </a:solidFill>
                        <a:effectLst/>
                        <a:latin typeface="Calibri"/>
                      </a:endParaRPr>
                    </a:p>
                  </a:txBody>
                  <a:tcPr marL="9525" marR="9525" marT="9525" marB="0" anchor="b"/>
                </a:tc>
              </a:tr>
              <a:tr h="308463">
                <a:tc>
                  <a:txBody>
                    <a:bodyPr/>
                    <a:lstStyle/>
                    <a:p>
                      <a:pPr algn="l" fontAlgn="b"/>
                      <a:r>
                        <a:rPr lang="en-US" sz="1600" u="none" strike="noStrike">
                          <a:effectLst/>
                        </a:rPr>
                        <a:t>FOX news</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Drake wins 1st game</a:t>
                      </a:r>
                      <a:endParaRPr lang="en-US" sz="1600" b="0" i="0" u="none" strike="noStrike">
                        <a:solidFill>
                          <a:srgbClr val="000000"/>
                        </a:solidFill>
                        <a:effectLst/>
                        <a:latin typeface="Calibri"/>
                      </a:endParaRPr>
                    </a:p>
                  </a:txBody>
                  <a:tcPr marL="9525" marR="9525" marT="9525" marB="0" anchor="b"/>
                </a:tc>
              </a:tr>
              <a:tr h="308463">
                <a:tc>
                  <a:txBody>
                    <a:bodyPr/>
                    <a:lstStyle/>
                    <a:p>
                      <a:pPr algn="l" fontAlgn="b"/>
                      <a:r>
                        <a:rPr lang="en-US" sz="1600" u="none" strike="noStrike">
                          <a:effectLst/>
                        </a:rPr>
                        <a:t>Business Insider</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Drake wins 1st game</a:t>
                      </a:r>
                      <a:endParaRPr lang="en-US" sz="1600" b="0" i="0" u="none" strike="noStrike">
                        <a:solidFill>
                          <a:srgbClr val="000000"/>
                        </a:solidFill>
                        <a:effectLst/>
                        <a:latin typeface="Calibri"/>
                      </a:endParaRPr>
                    </a:p>
                  </a:txBody>
                  <a:tcPr marL="9525" marR="9525" marT="9525" marB="0" anchor="b"/>
                </a:tc>
              </a:tr>
              <a:tr h="308463">
                <a:tc>
                  <a:txBody>
                    <a:bodyPr/>
                    <a:lstStyle/>
                    <a:p>
                      <a:pPr algn="l" fontAlgn="b"/>
                      <a:r>
                        <a:rPr lang="en-US" sz="1600" u="none" strike="noStrike">
                          <a:effectLst/>
                        </a:rPr>
                        <a:t>Sporting News</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Drake wins 1st game</a:t>
                      </a:r>
                      <a:endParaRPr lang="en-US" sz="1600" b="0" i="0" u="none" strike="noStrike">
                        <a:solidFill>
                          <a:srgbClr val="000000"/>
                        </a:solidFill>
                        <a:effectLst/>
                        <a:latin typeface="Calibri"/>
                      </a:endParaRPr>
                    </a:p>
                  </a:txBody>
                  <a:tcPr marL="9525" marR="9525" marT="9525" marB="0" anchor="b"/>
                </a:tc>
              </a:tr>
              <a:tr h="308463">
                <a:tc>
                  <a:txBody>
                    <a:bodyPr/>
                    <a:lstStyle/>
                    <a:p>
                      <a:pPr algn="l" fontAlgn="b"/>
                      <a:r>
                        <a:rPr lang="en-US" sz="1600" u="none" strike="noStrike">
                          <a:effectLst/>
                        </a:rPr>
                        <a:t>NPR</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Drake wins 1st game</a:t>
                      </a:r>
                      <a:endParaRPr lang="en-US" sz="1600" b="0" i="0" u="none" strike="noStrike">
                        <a:solidFill>
                          <a:srgbClr val="000000"/>
                        </a:solidFill>
                        <a:effectLst/>
                        <a:latin typeface="Calibri"/>
                      </a:endParaRPr>
                    </a:p>
                  </a:txBody>
                  <a:tcPr marL="9525" marR="9525" marT="9525" marB="0" anchor="b"/>
                </a:tc>
              </a:tr>
              <a:tr h="308463">
                <a:tc>
                  <a:txBody>
                    <a:bodyPr/>
                    <a:lstStyle/>
                    <a:p>
                      <a:pPr algn="l" fontAlgn="b"/>
                      <a:r>
                        <a:rPr lang="en-US" sz="1600" u="none" strike="noStrike">
                          <a:effectLst/>
                        </a:rPr>
                        <a:t>CSN Baltimore</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Drake wins 1st game</a:t>
                      </a:r>
                      <a:endParaRPr lang="en-US" sz="1600" b="0" i="0" u="none" strike="noStrike">
                        <a:solidFill>
                          <a:srgbClr val="000000"/>
                        </a:solidFill>
                        <a:effectLst/>
                        <a:latin typeface="Calibri"/>
                      </a:endParaRPr>
                    </a:p>
                  </a:txBody>
                  <a:tcPr marL="9525" marR="9525" marT="9525" marB="0" anchor="b"/>
                </a:tc>
              </a:tr>
              <a:tr h="308463">
                <a:tc>
                  <a:txBody>
                    <a:bodyPr/>
                    <a:lstStyle/>
                    <a:p>
                      <a:pPr algn="l" fontAlgn="b"/>
                      <a:r>
                        <a:rPr lang="en-US" sz="1600" u="none" strike="noStrike">
                          <a:effectLst/>
                        </a:rPr>
                        <a:t>Mail.com</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dirty="0">
                          <a:effectLst/>
                        </a:rPr>
                        <a:t>Drake wins 1st game</a:t>
                      </a:r>
                      <a:endParaRPr lang="en-US" sz="1600" b="0" i="0" u="none" strike="noStrike" dirty="0">
                        <a:solidFill>
                          <a:srgbClr val="000000"/>
                        </a:solidFill>
                        <a:effectLst/>
                        <a:latin typeface="Calibri"/>
                      </a:endParaRPr>
                    </a:p>
                  </a:txBody>
                  <a:tcPr marL="9525" marR="9525" marT="9525" marB="0" anchor="b"/>
                </a:tc>
              </a:tr>
              <a:tr h="308463">
                <a:tc>
                  <a:txBody>
                    <a:bodyPr/>
                    <a:lstStyle/>
                    <a:p>
                      <a:pPr algn="l" fontAlgn="b"/>
                      <a:r>
                        <a:rPr lang="en-US" sz="1600" u="none" strike="noStrike">
                          <a:effectLst/>
                        </a:rPr>
                        <a:t>Central Oregon.com</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Drake wins 1st game</a:t>
                      </a:r>
                      <a:endParaRPr lang="en-US" sz="1600" b="0" i="0" u="none" strike="noStrike">
                        <a:solidFill>
                          <a:srgbClr val="000000"/>
                        </a:solidFill>
                        <a:effectLst/>
                        <a:latin typeface="Calibri"/>
                      </a:endParaRPr>
                    </a:p>
                  </a:txBody>
                  <a:tcPr marL="9525" marR="9525" marT="9525" marB="0" anchor="b"/>
                </a:tc>
              </a:tr>
              <a:tr h="308463">
                <a:tc>
                  <a:txBody>
                    <a:bodyPr/>
                    <a:lstStyle/>
                    <a:p>
                      <a:pPr algn="l" fontAlgn="b"/>
                      <a:r>
                        <a:rPr lang="en-US" sz="1600" u="none" strike="noStrike">
                          <a:effectLst/>
                        </a:rPr>
                        <a:t>Rivals Yahoo</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Drake wins 1st game</a:t>
                      </a:r>
                      <a:endParaRPr lang="en-US" sz="1600" b="0" i="0" u="none" strike="noStrike">
                        <a:solidFill>
                          <a:srgbClr val="000000"/>
                        </a:solidFill>
                        <a:effectLst/>
                        <a:latin typeface="Calibri"/>
                      </a:endParaRPr>
                    </a:p>
                  </a:txBody>
                  <a:tcPr marL="9525" marR="9525" marT="9525" marB="0" anchor="b"/>
                </a:tc>
              </a:tr>
              <a:tr h="308463">
                <a:tc>
                  <a:txBody>
                    <a:bodyPr/>
                    <a:lstStyle/>
                    <a:p>
                      <a:pPr algn="l" fontAlgn="b"/>
                      <a:r>
                        <a:rPr lang="en-US" sz="1600" u="none" strike="noStrike">
                          <a:effectLst/>
                        </a:rPr>
                        <a:t>Yahoo - UK &amp; Ireland</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dirty="0">
                          <a:effectLst/>
                        </a:rPr>
                        <a:t>Kili bowl brings Football to Africa</a:t>
                      </a:r>
                      <a:endParaRPr lang="en-US" sz="1600" b="0" i="0" u="none" strike="noStrike" dirty="0">
                        <a:solidFill>
                          <a:srgbClr val="000000"/>
                        </a:solidFill>
                        <a:effectLst/>
                        <a:latin typeface="Calibri"/>
                      </a:endParaRPr>
                    </a:p>
                  </a:txBody>
                  <a:tcPr marL="9525" marR="9525" marT="9525" marB="0" anchor="b"/>
                </a:tc>
              </a:tr>
              <a:tr h="253518">
                <a:tc>
                  <a:txBody>
                    <a:bodyPr/>
                    <a:lstStyle/>
                    <a:p>
                      <a:pPr algn="l" fontAlgn="b"/>
                      <a:r>
                        <a:rPr lang="en-US" sz="1600" u="none" strike="noStrike" dirty="0">
                          <a:effectLst/>
                          <a:latin typeface="+mn-lt"/>
                        </a:rPr>
                        <a:t>Sport &amp; </a:t>
                      </a:r>
                      <a:r>
                        <a:rPr lang="en-US" sz="1600" u="none" strike="noStrike" dirty="0" smtClean="0">
                          <a:effectLst/>
                          <a:latin typeface="+mn-lt"/>
                        </a:rPr>
                        <a:t>Dev</a:t>
                      </a:r>
                    </a:p>
                    <a:p>
                      <a:pPr algn="l" fontAlgn="b"/>
                      <a:r>
                        <a:rPr lang="en-US" sz="1600" b="0" i="0" u="none" strike="noStrike" dirty="0" smtClean="0">
                          <a:solidFill>
                            <a:srgbClr val="000000"/>
                          </a:solidFill>
                          <a:effectLst/>
                          <a:latin typeface="+mn-lt"/>
                        </a:rPr>
                        <a:t>UT.edu</a:t>
                      </a:r>
                      <a:endParaRPr lang="en-US" sz="1600" b="0" i="0" u="none" strike="noStrike" dirty="0">
                        <a:solidFill>
                          <a:srgbClr val="000000"/>
                        </a:solidFill>
                        <a:effectLst/>
                        <a:latin typeface="+mn-lt"/>
                      </a:endParaRPr>
                    </a:p>
                  </a:txBody>
                  <a:tcPr marL="9525" marR="9525" marT="9525" marB="0" anchor="b"/>
                </a:tc>
                <a:tc>
                  <a:txBody>
                    <a:bodyPr/>
                    <a:lstStyle/>
                    <a:p>
                      <a:pPr algn="l" fontAlgn="b"/>
                      <a:r>
                        <a:rPr lang="en-US" sz="1600" u="none" strike="noStrike" dirty="0">
                          <a:effectLst/>
                          <a:latin typeface="+mn-lt"/>
                        </a:rPr>
                        <a:t>Kili bowl brings together 1,000 young </a:t>
                      </a:r>
                      <a:r>
                        <a:rPr lang="en-US" sz="1600" u="none" strike="noStrike" dirty="0" smtClean="0">
                          <a:effectLst/>
                          <a:latin typeface="+mn-lt"/>
                        </a:rPr>
                        <a:t>people</a:t>
                      </a:r>
                    </a:p>
                    <a:p>
                      <a:pPr algn="l" fontAlgn="b"/>
                      <a:r>
                        <a:rPr lang="en-US" sz="1600" b="0" i="0" u="none" strike="noStrike" dirty="0" smtClean="0">
                          <a:solidFill>
                            <a:srgbClr val="000000"/>
                          </a:solidFill>
                          <a:effectLst/>
                          <a:latin typeface="+mn-lt"/>
                        </a:rPr>
                        <a:t>Flying High In Tanzania</a:t>
                      </a:r>
                      <a:endParaRPr lang="en-US" sz="1600" b="0" i="0" u="none" strike="noStrike" dirty="0">
                        <a:solidFill>
                          <a:srgbClr val="000000"/>
                        </a:solidFill>
                        <a:effectLst/>
                        <a:latin typeface="+mn-lt"/>
                      </a:endParaRPr>
                    </a:p>
                  </a:txBody>
                  <a:tcPr marL="9525" marR="9525" marT="9525" marB="0" anchor="b"/>
                </a:tc>
              </a:tr>
            </a:tbl>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681730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305800" cy="914400"/>
          </a:xfrm>
        </p:spPr>
        <p:txBody>
          <a:bodyPr/>
          <a:lstStyle/>
          <a:p>
            <a:pPr marL="0" indent="0" algn="l">
              <a:buNone/>
            </a:pPr>
            <a:r>
              <a:rPr lang="en-US" dirty="0" smtClean="0"/>
              <a:t>Media Coverage – TV &amp; Radio</a:t>
            </a:r>
            <a:endParaRPr lang="en-US" dirty="0"/>
          </a:p>
        </p:txBody>
      </p:sp>
      <p:graphicFrame>
        <p:nvGraphicFramePr>
          <p:cNvPr id="4" name="Content Placeholder 3"/>
          <p:cNvGraphicFramePr>
            <a:graphicFrameLocks noGrp="1"/>
          </p:cNvGraphicFramePr>
          <p:nvPr>
            <p:ph sz="quarter" idx="13"/>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89377676"/>
              </p:ext>
            </p:extLst>
          </p:nvPr>
        </p:nvGraphicFramePr>
        <p:xfrm>
          <a:off x="228600" y="1098954"/>
          <a:ext cx="8686800" cy="5454246"/>
        </p:xfrm>
        <a:graphic>
          <a:graphicData uri="http://schemas.openxmlformats.org/drawingml/2006/table">
            <a:tbl>
              <a:tblPr>
                <a:tableStyleId>{5C22544A-7EE6-4342-B048-85BDC9FD1C3A}</a:tableStyleId>
              </a:tblPr>
              <a:tblGrid>
                <a:gridCol w="4058587"/>
                <a:gridCol w="4628213"/>
              </a:tblGrid>
              <a:tr h="262890">
                <a:tc>
                  <a:txBody>
                    <a:bodyPr/>
                    <a:lstStyle/>
                    <a:p>
                      <a:pPr algn="l" fontAlgn="b"/>
                      <a:r>
                        <a:rPr lang="en-US" sz="1800" b="1" u="none" strike="noStrike" dirty="0">
                          <a:effectLst/>
                        </a:rPr>
                        <a:t>Media</a:t>
                      </a:r>
                      <a:endParaRPr lang="en-US" sz="1800" b="1" i="0" u="none" strike="noStrike" dirty="0">
                        <a:solidFill>
                          <a:srgbClr val="FFFFFF"/>
                        </a:solidFill>
                        <a:effectLst/>
                        <a:latin typeface="Calibri"/>
                      </a:endParaRPr>
                    </a:p>
                  </a:txBody>
                  <a:tcPr marL="8688" marR="8688" marT="8688" marB="0" anchor="b"/>
                </a:tc>
                <a:tc>
                  <a:txBody>
                    <a:bodyPr/>
                    <a:lstStyle/>
                    <a:p>
                      <a:pPr algn="l" fontAlgn="b"/>
                      <a:r>
                        <a:rPr lang="en-US" sz="1800" b="1" u="none" strike="noStrike" dirty="0">
                          <a:effectLst/>
                        </a:rPr>
                        <a:t>Story</a:t>
                      </a:r>
                      <a:endParaRPr lang="en-US" sz="1800" b="1" i="0" u="none" strike="noStrike" dirty="0">
                        <a:solidFill>
                          <a:srgbClr val="FFFFFF"/>
                        </a:solidFill>
                        <a:effectLst/>
                        <a:latin typeface="Calibri"/>
                      </a:endParaRPr>
                    </a:p>
                  </a:txBody>
                  <a:tcPr marL="8688" marR="8688" marT="8688" marB="0" anchor="b"/>
                </a:tc>
              </a:tr>
              <a:tr h="262890">
                <a:tc>
                  <a:txBody>
                    <a:bodyPr/>
                    <a:lstStyle/>
                    <a:p>
                      <a:pPr algn="l" fontAlgn="b"/>
                      <a:r>
                        <a:rPr lang="en-US" sz="1600" u="none" strike="noStrike" dirty="0" smtClean="0">
                          <a:effectLst/>
                        </a:rPr>
                        <a:t>ESPN Sportscenter</a:t>
                      </a:r>
                    </a:p>
                    <a:p>
                      <a:pPr algn="l" fontAlgn="b"/>
                      <a:r>
                        <a:rPr lang="en-US" sz="1600" u="none" strike="noStrike" dirty="0" smtClean="0">
                          <a:effectLst/>
                        </a:rPr>
                        <a:t>BBC </a:t>
                      </a:r>
                      <a:r>
                        <a:rPr lang="en-US" sz="1600" u="none" strike="noStrike" dirty="0" smtClean="0">
                          <a:effectLst/>
                        </a:rPr>
                        <a:t>World Service</a:t>
                      </a:r>
                      <a:endParaRPr lang="en-US" sz="1600" u="none" strike="noStrike" dirty="0" smtClean="0">
                        <a:effectLst/>
                      </a:endParaRPr>
                    </a:p>
                    <a:p>
                      <a:pPr algn="l" fontAlgn="b"/>
                      <a:r>
                        <a:rPr lang="en-US" sz="1600" u="none" strike="noStrike" dirty="0" smtClean="0">
                          <a:effectLst/>
                        </a:rPr>
                        <a:t>ESPN </a:t>
                      </a:r>
                      <a:r>
                        <a:rPr lang="en-US" sz="1600" u="none" strike="noStrike" dirty="0" smtClean="0">
                          <a:effectLst/>
                        </a:rPr>
                        <a:t>First Take </a:t>
                      </a:r>
                      <a:endParaRPr lang="en-US" sz="1600" u="none" strike="noStrike" dirty="0" smtClean="0">
                        <a:effectLst/>
                      </a:endParaRPr>
                    </a:p>
                    <a:p>
                      <a:pPr algn="l" fontAlgn="b"/>
                      <a:r>
                        <a:rPr lang="en-US" sz="1600" u="none" strike="noStrike" dirty="0" smtClean="0">
                          <a:effectLst/>
                        </a:rPr>
                        <a:t>ESPN Deportes</a:t>
                      </a:r>
                    </a:p>
                    <a:p>
                      <a:pPr algn="l" fontAlgn="b"/>
                      <a:r>
                        <a:rPr lang="en-US" sz="1600" u="none" strike="noStrike" dirty="0" smtClean="0">
                          <a:effectLst/>
                        </a:rPr>
                        <a:t>9News </a:t>
                      </a:r>
                      <a:r>
                        <a:rPr lang="en-US" sz="1600" u="none" strike="noStrike" dirty="0" smtClean="0">
                          <a:effectLst/>
                        </a:rPr>
                        <a:t>– Colorado</a:t>
                      </a:r>
                      <a:endParaRPr lang="en-US" sz="1600" b="0" i="0" u="none" strike="noStrike" dirty="0">
                        <a:solidFill>
                          <a:srgbClr val="000000"/>
                        </a:solidFill>
                        <a:effectLst/>
                        <a:latin typeface="Calibri"/>
                      </a:endParaRPr>
                    </a:p>
                  </a:txBody>
                  <a:tcPr marL="8688" marR="8688" marT="8688" marB="0" anchor="b"/>
                </a:tc>
                <a:tc>
                  <a:txBody>
                    <a:bodyPr/>
                    <a:lstStyle/>
                    <a:p>
                      <a:pPr algn="l" fontAlgn="b"/>
                      <a:r>
                        <a:rPr lang="en-US" sz="1600" u="none" strike="noStrike" dirty="0" smtClean="0">
                          <a:effectLst/>
                        </a:rPr>
                        <a:t>Game highlights including Drake TD</a:t>
                      </a:r>
                    </a:p>
                    <a:p>
                      <a:pPr algn="l" fontAlgn="b"/>
                      <a:r>
                        <a:rPr lang="en-US" sz="1600" u="none" strike="noStrike" dirty="0" smtClean="0">
                          <a:effectLst/>
                        </a:rPr>
                        <a:t>Mike </a:t>
                      </a:r>
                      <a:r>
                        <a:rPr lang="en-US" sz="1600" u="none" strike="noStrike" dirty="0" smtClean="0">
                          <a:effectLst/>
                        </a:rPr>
                        <a:t>Carlson Reports</a:t>
                      </a:r>
                    </a:p>
                    <a:p>
                      <a:pPr algn="l" fontAlgn="b"/>
                      <a:r>
                        <a:rPr lang="en-US" sz="1600" u="none" strike="noStrike" dirty="0" smtClean="0">
                          <a:effectLst/>
                        </a:rPr>
                        <a:t>Extreme Road Trio</a:t>
                      </a:r>
                      <a:endParaRPr lang="en-US" sz="1600" u="none" strike="noStrike" dirty="0" smtClean="0">
                        <a:effectLst/>
                      </a:endParaRPr>
                    </a:p>
                    <a:p>
                      <a:pPr algn="l" fontAlgn="b"/>
                      <a:r>
                        <a:rPr lang="en-US" sz="1600" u="none" strike="noStrike" dirty="0" smtClean="0">
                          <a:effectLst/>
                        </a:rPr>
                        <a:t>Game highlights including CONADEIP TD drive</a:t>
                      </a:r>
                    </a:p>
                    <a:p>
                      <a:pPr algn="l" fontAlgn="b"/>
                      <a:r>
                        <a:rPr lang="en-US" sz="1600" u="none" strike="noStrike" dirty="0" smtClean="0">
                          <a:effectLst/>
                        </a:rPr>
                        <a:t>Drake </a:t>
                      </a:r>
                      <a:r>
                        <a:rPr lang="en-US" sz="1600" u="none" strike="noStrike" dirty="0">
                          <a:effectLst/>
                        </a:rPr>
                        <a:t>competing</a:t>
                      </a:r>
                      <a:endParaRPr lang="en-US" sz="1600" b="0" i="0" u="none" strike="noStrike" dirty="0">
                        <a:solidFill>
                          <a:srgbClr val="000000"/>
                        </a:solidFill>
                        <a:effectLst/>
                        <a:latin typeface="Calibri"/>
                      </a:endParaRPr>
                    </a:p>
                  </a:txBody>
                  <a:tcPr marL="8688" marR="8688" marT="8688" marB="0" anchor="b"/>
                </a:tc>
              </a:tr>
              <a:tr h="262890">
                <a:tc>
                  <a:txBody>
                    <a:bodyPr/>
                    <a:lstStyle/>
                    <a:p>
                      <a:pPr algn="l" fontAlgn="b"/>
                      <a:r>
                        <a:rPr lang="en-US" sz="1600" u="none" strike="noStrike">
                          <a:effectLst/>
                        </a:rPr>
                        <a:t>WBUR</a:t>
                      </a:r>
                      <a:endParaRPr lang="en-US" sz="1600" b="0" i="0" u="none" strike="noStrike">
                        <a:solidFill>
                          <a:srgbClr val="000000"/>
                        </a:solidFill>
                        <a:effectLst/>
                        <a:latin typeface="Calibri"/>
                      </a:endParaRPr>
                    </a:p>
                  </a:txBody>
                  <a:tcPr marL="8688" marR="8688" marT="8688" marB="0" anchor="b"/>
                </a:tc>
                <a:tc>
                  <a:txBody>
                    <a:bodyPr/>
                    <a:lstStyle/>
                    <a:p>
                      <a:pPr algn="l" fontAlgn="b"/>
                      <a:r>
                        <a:rPr lang="en-US" sz="1600" u="none" strike="noStrike" dirty="0">
                          <a:effectLst/>
                        </a:rPr>
                        <a:t>Africa - ready for football</a:t>
                      </a:r>
                      <a:endParaRPr lang="en-US" sz="1600" b="0" i="0" u="none" strike="noStrike" dirty="0">
                        <a:solidFill>
                          <a:srgbClr val="000000"/>
                        </a:solidFill>
                        <a:effectLst/>
                        <a:latin typeface="Calibri"/>
                      </a:endParaRPr>
                    </a:p>
                  </a:txBody>
                  <a:tcPr marL="8688" marR="8688" marT="8688" marB="0" anchor="b"/>
                </a:tc>
              </a:tr>
              <a:tr h="262890">
                <a:tc>
                  <a:txBody>
                    <a:bodyPr/>
                    <a:lstStyle/>
                    <a:p>
                      <a:pPr algn="l" fontAlgn="b"/>
                      <a:r>
                        <a:rPr lang="en-US" sz="1600" u="none" strike="noStrike" dirty="0">
                          <a:effectLst/>
                        </a:rPr>
                        <a:t>WSBT</a:t>
                      </a:r>
                      <a:endParaRPr lang="en-US" sz="1600" b="0" i="0" u="none" strike="noStrike" dirty="0">
                        <a:solidFill>
                          <a:srgbClr val="000000"/>
                        </a:solidFill>
                        <a:effectLst/>
                        <a:latin typeface="Calibri"/>
                      </a:endParaRPr>
                    </a:p>
                  </a:txBody>
                  <a:tcPr marL="8688" marR="8688" marT="8688" marB="0" anchor="b"/>
                </a:tc>
                <a:tc>
                  <a:txBody>
                    <a:bodyPr/>
                    <a:lstStyle/>
                    <a:p>
                      <a:pPr algn="l" fontAlgn="b"/>
                      <a:r>
                        <a:rPr lang="en-US" sz="1600" u="none" strike="noStrike">
                          <a:effectLst/>
                        </a:rPr>
                        <a:t>Reggie Brooks</a:t>
                      </a:r>
                      <a:endParaRPr lang="en-US" sz="1600" b="0" i="0" u="none" strike="noStrike">
                        <a:solidFill>
                          <a:srgbClr val="000000"/>
                        </a:solidFill>
                        <a:effectLst/>
                        <a:latin typeface="Calibri"/>
                      </a:endParaRPr>
                    </a:p>
                  </a:txBody>
                  <a:tcPr marL="8688" marR="8688" marT="8688" marB="0" anchor="b"/>
                </a:tc>
              </a:tr>
              <a:tr h="262890">
                <a:tc>
                  <a:txBody>
                    <a:bodyPr/>
                    <a:lstStyle/>
                    <a:p>
                      <a:pPr algn="l" fontAlgn="b"/>
                      <a:r>
                        <a:rPr lang="en-US" sz="1600" u="none" strike="noStrike">
                          <a:effectLst/>
                        </a:rPr>
                        <a:t>Action3 News</a:t>
                      </a:r>
                      <a:endParaRPr lang="en-US" sz="1600" b="0" i="0" u="none" strike="noStrike">
                        <a:solidFill>
                          <a:srgbClr val="000000"/>
                        </a:solidFill>
                        <a:effectLst/>
                        <a:latin typeface="Calibri"/>
                      </a:endParaRPr>
                    </a:p>
                  </a:txBody>
                  <a:tcPr marL="8688" marR="8688" marT="8688" marB="0" anchor="b"/>
                </a:tc>
                <a:tc>
                  <a:txBody>
                    <a:bodyPr/>
                    <a:lstStyle/>
                    <a:p>
                      <a:pPr algn="l" fontAlgn="b"/>
                      <a:r>
                        <a:rPr lang="en-US" sz="1600" u="none" strike="noStrike">
                          <a:effectLst/>
                        </a:rPr>
                        <a:t>Drake to Africa</a:t>
                      </a:r>
                      <a:endParaRPr lang="en-US" sz="1600" b="0" i="0" u="none" strike="noStrike">
                        <a:solidFill>
                          <a:srgbClr val="000000"/>
                        </a:solidFill>
                        <a:effectLst/>
                        <a:latin typeface="Calibri"/>
                      </a:endParaRPr>
                    </a:p>
                  </a:txBody>
                  <a:tcPr marL="8688" marR="8688" marT="8688" marB="0" anchor="b"/>
                </a:tc>
              </a:tr>
              <a:tr h="262890">
                <a:tc>
                  <a:txBody>
                    <a:bodyPr/>
                    <a:lstStyle/>
                    <a:p>
                      <a:pPr algn="l" fontAlgn="b"/>
                      <a:r>
                        <a:rPr lang="en-US" sz="1600" u="none" strike="noStrike" dirty="0">
                          <a:effectLst/>
                        </a:rPr>
                        <a:t>WGRZ</a:t>
                      </a:r>
                      <a:endParaRPr lang="en-US" sz="1600" b="0" i="0" u="none" strike="noStrike" dirty="0">
                        <a:solidFill>
                          <a:srgbClr val="000000"/>
                        </a:solidFill>
                        <a:effectLst/>
                        <a:latin typeface="Calibri"/>
                      </a:endParaRPr>
                    </a:p>
                  </a:txBody>
                  <a:tcPr marL="8688" marR="8688" marT="8688" marB="0" anchor="b"/>
                </a:tc>
                <a:tc>
                  <a:txBody>
                    <a:bodyPr/>
                    <a:lstStyle/>
                    <a:p>
                      <a:pPr algn="l" fontAlgn="b"/>
                      <a:r>
                        <a:rPr lang="en-US" sz="1600" u="none" strike="noStrike">
                          <a:effectLst/>
                        </a:rPr>
                        <a:t>Drake to Africa</a:t>
                      </a:r>
                      <a:endParaRPr lang="en-US" sz="1600" b="0" i="0" u="none" strike="noStrike">
                        <a:solidFill>
                          <a:srgbClr val="000000"/>
                        </a:solidFill>
                        <a:effectLst/>
                        <a:latin typeface="Calibri"/>
                      </a:endParaRPr>
                    </a:p>
                  </a:txBody>
                  <a:tcPr marL="8688" marR="8688" marT="8688" marB="0" anchor="b"/>
                </a:tc>
              </a:tr>
              <a:tr h="262890">
                <a:tc>
                  <a:txBody>
                    <a:bodyPr/>
                    <a:lstStyle/>
                    <a:p>
                      <a:pPr algn="l" fontAlgn="b"/>
                      <a:r>
                        <a:rPr lang="en-US" sz="1600" u="none" strike="noStrike">
                          <a:effectLst/>
                        </a:rPr>
                        <a:t>News10</a:t>
                      </a:r>
                      <a:endParaRPr lang="en-US" sz="1600" b="0" i="0" u="none" strike="noStrike">
                        <a:solidFill>
                          <a:srgbClr val="000000"/>
                        </a:solidFill>
                        <a:effectLst/>
                        <a:latin typeface="Calibri"/>
                      </a:endParaRPr>
                    </a:p>
                  </a:txBody>
                  <a:tcPr marL="8688" marR="8688" marT="8688" marB="0" anchor="b"/>
                </a:tc>
                <a:tc>
                  <a:txBody>
                    <a:bodyPr/>
                    <a:lstStyle/>
                    <a:p>
                      <a:pPr algn="l" fontAlgn="b"/>
                      <a:r>
                        <a:rPr lang="en-US" sz="1600" u="none" strike="noStrike">
                          <a:effectLst/>
                        </a:rPr>
                        <a:t>Drake to Africa</a:t>
                      </a:r>
                      <a:endParaRPr lang="en-US" sz="1600" b="0" i="0" u="none" strike="noStrike">
                        <a:solidFill>
                          <a:srgbClr val="000000"/>
                        </a:solidFill>
                        <a:effectLst/>
                        <a:latin typeface="Calibri"/>
                      </a:endParaRPr>
                    </a:p>
                  </a:txBody>
                  <a:tcPr marL="8688" marR="8688" marT="8688" marB="0" anchor="b"/>
                </a:tc>
              </a:tr>
              <a:tr h="262890">
                <a:tc>
                  <a:txBody>
                    <a:bodyPr/>
                    <a:lstStyle/>
                    <a:p>
                      <a:pPr algn="l" fontAlgn="b"/>
                      <a:r>
                        <a:rPr lang="en-US" sz="1600" u="none" strike="noStrike">
                          <a:effectLst/>
                        </a:rPr>
                        <a:t>11 Alive</a:t>
                      </a:r>
                      <a:endParaRPr lang="en-US" sz="1600" b="0" i="0" u="none" strike="noStrike">
                        <a:solidFill>
                          <a:srgbClr val="000000"/>
                        </a:solidFill>
                        <a:effectLst/>
                        <a:latin typeface="Calibri"/>
                      </a:endParaRPr>
                    </a:p>
                  </a:txBody>
                  <a:tcPr marL="8688" marR="8688" marT="8688" marB="0" anchor="b"/>
                </a:tc>
                <a:tc>
                  <a:txBody>
                    <a:bodyPr/>
                    <a:lstStyle/>
                    <a:p>
                      <a:pPr algn="l" fontAlgn="b"/>
                      <a:r>
                        <a:rPr lang="en-US" sz="1600" u="none" strike="noStrike">
                          <a:effectLst/>
                        </a:rPr>
                        <a:t>Drake to Africa</a:t>
                      </a:r>
                      <a:endParaRPr lang="en-US" sz="1600" b="0" i="0" u="none" strike="noStrike">
                        <a:solidFill>
                          <a:srgbClr val="000000"/>
                        </a:solidFill>
                        <a:effectLst/>
                        <a:latin typeface="Calibri"/>
                      </a:endParaRPr>
                    </a:p>
                  </a:txBody>
                  <a:tcPr marL="8688" marR="8688" marT="8688" marB="0" anchor="b"/>
                </a:tc>
              </a:tr>
              <a:tr h="262890">
                <a:tc>
                  <a:txBody>
                    <a:bodyPr/>
                    <a:lstStyle/>
                    <a:p>
                      <a:pPr algn="l" fontAlgn="b"/>
                      <a:r>
                        <a:rPr lang="en-US" sz="1600" u="none" strike="noStrike">
                          <a:effectLst/>
                        </a:rPr>
                        <a:t>WTSP</a:t>
                      </a:r>
                      <a:endParaRPr lang="en-US" sz="1600" b="0" i="0" u="none" strike="noStrike">
                        <a:solidFill>
                          <a:srgbClr val="000000"/>
                        </a:solidFill>
                        <a:effectLst/>
                        <a:latin typeface="Calibri"/>
                      </a:endParaRPr>
                    </a:p>
                  </a:txBody>
                  <a:tcPr marL="8688" marR="8688" marT="8688" marB="0" anchor="b"/>
                </a:tc>
                <a:tc>
                  <a:txBody>
                    <a:bodyPr/>
                    <a:lstStyle/>
                    <a:p>
                      <a:pPr algn="l" fontAlgn="b"/>
                      <a:r>
                        <a:rPr lang="en-US" sz="1600" u="none" strike="noStrike">
                          <a:effectLst/>
                        </a:rPr>
                        <a:t>Drake to Africa</a:t>
                      </a:r>
                      <a:endParaRPr lang="en-US" sz="1600" b="0" i="0" u="none" strike="noStrike">
                        <a:solidFill>
                          <a:srgbClr val="000000"/>
                        </a:solidFill>
                        <a:effectLst/>
                        <a:latin typeface="Calibri"/>
                      </a:endParaRPr>
                    </a:p>
                  </a:txBody>
                  <a:tcPr marL="8688" marR="8688" marT="8688" marB="0" anchor="b"/>
                </a:tc>
              </a:tr>
              <a:tr h="262890">
                <a:tc>
                  <a:txBody>
                    <a:bodyPr/>
                    <a:lstStyle/>
                    <a:p>
                      <a:pPr algn="l" fontAlgn="b"/>
                      <a:r>
                        <a:rPr lang="en-US" sz="1600" u="none" strike="noStrike">
                          <a:effectLst/>
                        </a:rPr>
                        <a:t>WKYC</a:t>
                      </a:r>
                      <a:endParaRPr lang="en-US" sz="1600" b="0" i="0" u="none" strike="noStrike">
                        <a:solidFill>
                          <a:srgbClr val="000000"/>
                        </a:solidFill>
                        <a:effectLst/>
                        <a:latin typeface="Calibri"/>
                      </a:endParaRPr>
                    </a:p>
                  </a:txBody>
                  <a:tcPr marL="8688" marR="8688" marT="8688" marB="0" anchor="b"/>
                </a:tc>
                <a:tc>
                  <a:txBody>
                    <a:bodyPr/>
                    <a:lstStyle/>
                    <a:p>
                      <a:pPr algn="l" fontAlgn="b"/>
                      <a:r>
                        <a:rPr lang="en-US" sz="1600" u="none" strike="noStrike">
                          <a:effectLst/>
                        </a:rPr>
                        <a:t>Drake to Africa</a:t>
                      </a:r>
                      <a:endParaRPr lang="en-US" sz="1600" b="0" i="0" u="none" strike="noStrike">
                        <a:solidFill>
                          <a:srgbClr val="000000"/>
                        </a:solidFill>
                        <a:effectLst/>
                        <a:latin typeface="Calibri"/>
                      </a:endParaRPr>
                    </a:p>
                  </a:txBody>
                  <a:tcPr marL="8688" marR="8688" marT="8688" marB="0" anchor="b"/>
                </a:tc>
              </a:tr>
              <a:tr h="262890">
                <a:tc>
                  <a:txBody>
                    <a:bodyPr/>
                    <a:lstStyle/>
                    <a:p>
                      <a:pPr algn="l" fontAlgn="b"/>
                      <a:r>
                        <a:rPr lang="en-US" sz="1600" u="none" strike="noStrike">
                          <a:effectLst/>
                        </a:rPr>
                        <a:t>KSDK</a:t>
                      </a:r>
                      <a:endParaRPr lang="en-US" sz="1600" b="0" i="0" u="none" strike="noStrike">
                        <a:solidFill>
                          <a:srgbClr val="000000"/>
                        </a:solidFill>
                        <a:effectLst/>
                        <a:latin typeface="Calibri"/>
                      </a:endParaRPr>
                    </a:p>
                  </a:txBody>
                  <a:tcPr marL="8688" marR="8688" marT="8688" marB="0" anchor="b"/>
                </a:tc>
                <a:tc>
                  <a:txBody>
                    <a:bodyPr/>
                    <a:lstStyle/>
                    <a:p>
                      <a:pPr algn="l" fontAlgn="b"/>
                      <a:r>
                        <a:rPr lang="en-US" sz="1600" u="none" strike="noStrike">
                          <a:effectLst/>
                        </a:rPr>
                        <a:t>Drake to Africa</a:t>
                      </a:r>
                      <a:endParaRPr lang="en-US" sz="1600" b="0" i="0" u="none" strike="noStrike">
                        <a:solidFill>
                          <a:srgbClr val="000000"/>
                        </a:solidFill>
                        <a:effectLst/>
                        <a:latin typeface="Calibri"/>
                      </a:endParaRPr>
                    </a:p>
                  </a:txBody>
                  <a:tcPr marL="8688" marR="8688" marT="8688" marB="0" anchor="b"/>
                </a:tc>
              </a:tr>
              <a:tr h="262890">
                <a:tc>
                  <a:txBody>
                    <a:bodyPr/>
                    <a:lstStyle/>
                    <a:p>
                      <a:pPr algn="l" fontAlgn="b"/>
                      <a:r>
                        <a:rPr lang="en-US" sz="1600" u="none" strike="noStrike">
                          <a:effectLst/>
                        </a:rPr>
                        <a:t>Iowa Public Radio</a:t>
                      </a:r>
                      <a:endParaRPr lang="en-US" sz="1600" b="0" i="0" u="none" strike="noStrike">
                        <a:solidFill>
                          <a:srgbClr val="000000"/>
                        </a:solidFill>
                        <a:effectLst/>
                        <a:latin typeface="Calibri"/>
                      </a:endParaRPr>
                    </a:p>
                  </a:txBody>
                  <a:tcPr marL="8688" marR="8688" marT="8688" marB="0" anchor="b"/>
                </a:tc>
                <a:tc>
                  <a:txBody>
                    <a:bodyPr/>
                    <a:lstStyle/>
                    <a:p>
                      <a:pPr algn="l" fontAlgn="b"/>
                      <a:r>
                        <a:rPr lang="en-US" sz="1600" u="none" strike="noStrike" dirty="0">
                          <a:effectLst/>
                        </a:rPr>
                        <a:t>Kilibowl</a:t>
                      </a:r>
                      <a:endParaRPr lang="en-US" sz="1600" b="0" i="0" u="none" strike="noStrike" dirty="0">
                        <a:solidFill>
                          <a:srgbClr val="000000"/>
                        </a:solidFill>
                        <a:effectLst/>
                        <a:latin typeface="Calibri"/>
                      </a:endParaRPr>
                    </a:p>
                  </a:txBody>
                  <a:tcPr marL="8688" marR="8688" marT="8688" marB="0" anchor="b"/>
                </a:tc>
              </a:tr>
              <a:tr h="262890">
                <a:tc>
                  <a:txBody>
                    <a:bodyPr/>
                    <a:lstStyle/>
                    <a:p>
                      <a:pPr algn="l" fontAlgn="b"/>
                      <a:r>
                        <a:rPr lang="en-US" sz="1600" u="none" strike="noStrike">
                          <a:effectLst/>
                        </a:rPr>
                        <a:t>WZZM</a:t>
                      </a:r>
                      <a:endParaRPr lang="en-US" sz="1600" b="0" i="0" u="none" strike="noStrike">
                        <a:solidFill>
                          <a:srgbClr val="000000"/>
                        </a:solidFill>
                        <a:effectLst/>
                        <a:latin typeface="Calibri"/>
                      </a:endParaRPr>
                    </a:p>
                  </a:txBody>
                  <a:tcPr marL="8688" marR="8688" marT="8688" marB="0" anchor="b"/>
                </a:tc>
                <a:tc>
                  <a:txBody>
                    <a:bodyPr/>
                    <a:lstStyle/>
                    <a:p>
                      <a:pPr algn="l" fontAlgn="b"/>
                      <a:r>
                        <a:rPr lang="en-US" sz="1600" u="none" strike="noStrike">
                          <a:effectLst/>
                        </a:rPr>
                        <a:t>Drake to Africa</a:t>
                      </a:r>
                      <a:endParaRPr lang="en-US" sz="1600" b="0" i="0" u="none" strike="noStrike">
                        <a:solidFill>
                          <a:srgbClr val="000000"/>
                        </a:solidFill>
                        <a:effectLst/>
                        <a:latin typeface="Calibri"/>
                      </a:endParaRPr>
                    </a:p>
                  </a:txBody>
                  <a:tcPr marL="8688" marR="8688" marT="8688" marB="0" anchor="b"/>
                </a:tc>
              </a:tr>
              <a:tr h="262890">
                <a:tc>
                  <a:txBody>
                    <a:bodyPr/>
                    <a:lstStyle/>
                    <a:p>
                      <a:pPr algn="l" fontAlgn="b"/>
                      <a:r>
                        <a:rPr lang="en-US" sz="1600" u="none" strike="noStrike">
                          <a:effectLst/>
                        </a:rPr>
                        <a:t>NFL UK</a:t>
                      </a:r>
                      <a:endParaRPr lang="en-US" sz="1600" b="0" i="0" u="none" strike="noStrike">
                        <a:solidFill>
                          <a:srgbClr val="000000"/>
                        </a:solidFill>
                        <a:effectLst/>
                        <a:latin typeface="Calibri"/>
                      </a:endParaRPr>
                    </a:p>
                  </a:txBody>
                  <a:tcPr marL="8688" marR="8688" marT="8688" marB="0" anchor="b"/>
                </a:tc>
                <a:tc>
                  <a:txBody>
                    <a:bodyPr/>
                    <a:lstStyle/>
                    <a:p>
                      <a:pPr algn="l" fontAlgn="b"/>
                      <a:r>
                        <a:rPr lang="en-US" sz="1600" u="none" strike="noStrike">
                          <a:effectLst/>
                        </a:rPr>
                        <a:t>Inside the Huddle Podcast</a:t>
                      </a:r>
                      <a:endParaRPr lang="en-US" sz="1600" b="0" i="0" u="none" strike="noStrike">
                        <a:solidFill>
                          <a:srgbClr val="000000"/>
                        </a:solidFill>
                        <a:effectLst/>
                        <a:latin typeface="Calibri"/>
                      </a:endParaRPr>
                    </a:p>
                  </a:txBody>
                  <a:tcPr marL="8688" marR="8688" marT="8688" marB="0" anchor="b"/>
                </a:tc>
              </a:tr>
              <a:tr h="262890">
                <a:tc>
                  <a:txBody>
                    <a:bodyPr/>
                    <a:lstStyle/>
                    <a:p>
                      <a:pPr algn="l" fontAlgn="b"/>
                      <a:r>
                        <a:rPr lang="en-US" sz="1600" u="none" strike="noStrike" dirty="0">
                          <a:effectLst/>
                        </a:rPr>
                        <a:t>NFL UK</a:t>
                      </a:r>
                      <a:endParaRPr lang="en-US" sz="1600" b="0" i="0" u="none" strike="noStrike" dirty="0">
                        <a:solidFill>
                          <a:srgbClr val="000000"/>
                        </a:solidFill>
                        <a:effectLst/>
                        <a:latin typeface="Calibri"/>
                      </a:endParaRPr>
                    </a:p>
                  </a:txBody>
                  <a:tcPr marL="8688" marR="8688" marT="8688" marB="0" anchor="b"/>
                </a:tc>
                <a:tc>
                  <a:txBody>
                    <a:bodyPr/>
                    <a:lstStyle/>
                    <a:p>
                      <a:pPr algn="l" fontAlgn="b"/>
                      <a:r>
                        <a:rPr lang="en-US" sz="1600" u="none" strike="noStrike">
                          <a:effectLst/>
                        </a:rPr>
                        <a:t>Inside the Huddle Podcast</a:t>
                      </a:r>
                      <a:endParaRPr lang="en-US" sz="1600" b="0" i="0" u="none" strike="noStrike">
                        <a:solidFill>
                          <a:srgbClr val="000000"/>
                        </a:solidFill>
                        <a:effectLst/>
                        <a:latin typeface="Calibri"/>
                      </a:endParaRPr>
                    </a:p>
                  </a:txBody>
                  <a:tcPr marL="8688" marR="8688" marT="8688" marB="0" anchor="b"/>
                </a:tc>
              </a:tr>
              <a:tr h="262890">
                <a:tc>
                  <a:txBody>
                    <a:bodyPr/>
                    <a:lstStyle/>
                    <a:p>
                      <a:pPr algn="l" fontAlgn="b"/>
                      <a:r>
                        <a:rPr lang="en-US" sz="1600" u="none" strike="noStrike">
                          <a:effectLst/>
                        </a:rPr>
                        <a:t>CBS 8</a:t>
                      </a:r>
                      <a:endParaRPr lang="en-US" sz="1600" b="0" i="0" u="none" strike="noStrike">
                        <a:solidFill>
                          <a:srgbClr val="000000"/>
                        </a:solidFill>
                        <a:effectLst/>
                        <a:latin typeface="Calibri"/>
                      </a:endParaRPr>
                    </a:p>
                  </a:txBody>
                  <a:tcPr marL="8688" marR="8688" marT="8688" marB="0" anchor="b"/>
                </a:tc>
                <a:tc>
                  <a:txBody>
                    <a:bodyPr/>
                    <a:lstStyle/>
                    <a:p>
                      <a:pPr algn="l" fontAlgn="b"/>
                      <a:r>
                        <a:rPr lang="en-US" sz="1600" u="none" strike="noStrike">
                          <a:effectLst/>
                        </a:rPr>
                        <a:t>Drake wins</a:t>
                      </a:r>
                      <a:endParaRPr lang="en-US" sz="1600" b="0" i="0" u="none" strike="noStrike">
                        <a:solidFill>
                          <a:srgbClr val="000000"/>
                        </a:solidFill>
                        <a:effectLst/>
                        <a:latin typeface="Calibri"/>
                      </a:endParaRPr>
                    </a:p>
                  </a:txBody>
                  <a:tcPr marL="8688" marR="8688" marT="8688" marB="0" anchor="b"/>
                </a:tc>
              </a:tr>
              <a:tr h="262890">
                <a:tc>
                  <a:txBody>
                    <a:bodyPr/>
                    <a:lstStyle/>
                    <a:p>
                      <a:pPr algn="l" fontAlgn="b"/>
                      <a:r>
                        <a:rPr lang="en-US" sz="1600" u="none" strike="noStrike">
                          <a:effectLst/>
                        </a:rPr>
                        <a:t>KCRG-TV</a:t>
                      </a:r>
                      <a:endParaRPr lang="en-US" sz="1600" b="0" i="0" u="none" strike="noStrike">
                        <a:solidFill>
                          <a:srgbClr val="000000"/>
                        </a:solidFill>
                        <a:effectLst/>
                        <a:latin typeface="Calibri"/>
                      </a:endParaRPr>
                    </a:p>
                  </a:txBody>
                  <a:tcPr marL="8688" marR="8688" marT="8688" marB="0" anchor="b"/>
                </a:tc>
                <a:tc>
                  <a:txBody>
                    <a:bodyPr/>
                    <a:lstStyle/>
                    <a:p>
                      <a:pPr algn="l" fontAlgn="b"/>
                      <a:r>
                        <a:rPr lang="en-US" sz="1600" u="none" strike="noStrike" dirty="0">
                          <a:effectLst/>
                        </a:rPr>
                        <a:t>Drake wins</a:t>
                      </a:r>
                      <a:endParaRPr lang="en-US" sz="1600" b="0" i="0" u="none" strike="noStrike" dirty="0">
                        <a:solidFill>
                          <a:srgbClr val="000000"/>
                        </a:solidFill>
                        <a:effectLst/>
                        <a:latin typeface="Calibri"/>
                      </a:endParaRPr>
                    </a:p>
                  </a:txBody>
                  <a:tcPr marL="8688" marR="8688" marT="8688" marB="0" anchor="b"/>
                </a:tc>
              </a:tr>
            </a:tbl>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397552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305800" cy="914400"/>
          </a:xfrm>
        </p:spPr>
        <p:txBody>
          <a:bodyPr/>
          <a:lstStyle/>
          <a:p>
            <a:pPr marL="0" indent="0" algn="l">
              <a:buNone/>
            </a:pPr>
            <a:r>
              <a:rPr lang="en-US" dirty="0" smtClean="0"/>
              <a:t>Media Coverage – TV &amp; Radio</a:t>
            </a:r>
            <a:endParaRPr lang="en-US" dirty="0"/>
          </a:p>
        </p:txBody>
      </p:sp>
      <p:graphicFrame>
        <p:nvGraphicFramePr>
          <p:cNvPr id="5" name="Content Placeholder 4"/>
          <p:cNvGraphicFramePr>
            <a:graphicFrameLocks noGrp="1"/>
          </p:cNvGraphicFramePr>
          <p:nvPr>
            <p:ph sz="quarter" idx="13"/>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63645582"/>
              </p:ext>
            </p:extLst>
          </p:nvPr>
        </p:nvGraphicFramePr>
        <p:xfrm>
          <a:off x="457200" y="990600"/>
          <a:ext cx="7924800" cy="5782074"/>
        </p:xfrm>
        <a:graphic>
          <a:graphicData uri="http://schemas.openxmlformats.org/drawingml/2006/table">
            <a:tbl>
              <a:tblPr>
                <a:tableStyleId>{5C22544A-7EE6-4342-B048-85BDC9FD1C3A}</a:tableStyleId>
              </a:tblPr>
              <a:tblGrid>
                <a:gridCol w="3962401"/>
                <a:gridCol w="3962399"/>
              </a:tblGrid>
              <a:tr h="250371">
                <a:tc>
                  <a:txBody>
                    <a:bodyPr/>
                    <a:lstStyle/>
                    <a:p>
                      <a:pPr algn="l" fontAlgn="b"/>
                      <a:r>
                        <a:rPr lang="en-US" sz="1600" u="none" strike="noStrike" dirty="0" smtClean="0">
                          <a:effectLst/>
                        </a:rPr>
                        <a:t>KGWN-TV</a:t>
                      </a:r>
                    </a:p>
                    <a:p>
                      <a:pPr algn="l" fontAlgn="b"/>
                      <a:r>
                        <a:rPr lang="en-US" sz="1600" u="none" strike="noStrike" dirty="0" smtClean="0">
                          <a:effectLst/>
                        </a:rPr>
                        <a:t>WREX</a:t>
                      </a:r>
                    </a:p>
                    <a:p>
                      <a:pPr algn="l" fontAlgn="b"/>
                      <a:r>
                        <a:rPr lang="en-US" sz="1600" u="none" strike="noStrike" dirty="0" smtClean="0">
                          <a:effectLst/>
                        </a:rPr>
                        <a:t>WKRN</a:t>
                      </a:r>
                      <a:endParaRPr lang="en-US" sz="1600" b="0" i="0" u="none" strike="noStrike" dirty="0">
                        <a:solidFill>
                          <a:srgbClr val="000000"/>
                        </a:solidFill>
                        <a:effectLst/>
                        <a:latin typeface="Calibri"/>
                      </a:endParaRPr>
                    </a:p>
                  </a:txBody>
                  <a:tcPr marL="8274" marR="8274" marT="8274" marB="0" anchor="b"/>
                </a:tc>
                <a:tc>
                  <a:txBody>
                    <a:bodyPr/>
                    <a:lstStyle/>
                    <a:p>
                      <a:pPr algn="l" fontAlgn="b"/>
                      <a:r>
                        <a:rPr lang="en-US" sz="1600" u="none" strike="noStrike" dirty="0" smtClean="0">
                          <a:effectLst/>
                        </a:rPr>
                        <a:t>Drake wins</a:t>
                      </a:r>
                    </a:p>
                    <a:p>
                      <a:pPr algn="l" fontAlgn="b"/>
                      <a:r>
                        <a:rPr lang="en-US" sz="1600" u="none" strike="noStrike" dirty="0" smtClean="0">
                          <a:effectLst/>
                        </a:rPr>
                        <a:t>Drake wins</a:t>
                      </a:r>
                    </a:p>
                    <a:p>
                      <a:pPr algn="l" fontAlgn="b"/>
                      <a:r>
                        <a:rPr lang="en-US" sz="1600" u="none" strike="noStrike" dirty="0" smtClean="0">
                          <a:effectLst/>
                        </a:rPr>
                        <a:t>Drake </a:t>
                      </a:r>
                      <a:r>
                        <a:rPr lang="en-US" sz="1600" u="none" strike="noStrike" dirty="0">
                          <a:effectLst/>
                        </a:rPr>
                        <a:t>wins</a:t>
                      </a:r>
                      <a:endParaRPr lang="en-US" sz="1600" b="0" i="0" u="none" strike="noStrike" dirty="0">
                        <a:solidFill>
                          <a:srgbClr val="000000"/>
                        </a:solidFill>
                        <a:effectLst/>
                        <a:latin typeface="Calibri"/>
                      </a:endParaRPr>
                    </a:p>
                  </a:txBody>
                  <a:tcPr marL="8274" marR="8274" marT="8274" marB="0" anchor="b"/>
                </a:tc>
              </a:tr>
              <a:tr h="250371">
                <a:tc>
                  <a:txBody>
                    <a:bodyPr/>
                    <a:lstStyle/>
                    <a:p>
                      <a:pPr algn="l" fontAlgn="b"/>
                      <a:r>
                        <a:rPr lang="en-US" sz="1600" u="none" strike="noStrike" dirty="0">
                          <a:effectLst/>
                        </a:rPr>
                        <a:t>WMCTV</a:t>
                      </a:r>
                      <a:endParaRPr lang="en-US" sz="1600" b="0" i="0" u="none" strike="noStrike" dirty="0">
                        <a:solidFill>
                          <a:srgbClr val="000000"/>
                        </a:solidFill>
                        <a:effectLst/>
                        <a:latin typeface="Calibri"/>
                      </a:endParaRPr>
                    </a:p>
                  </a:txBody>
                  <a:tcPr marL="8274" marR="8274" marT="8274" marB="0" anchor="b"/>
                </a:tc>
                <a:tc>
                  <a:txBody>
                    <a:bodyPr/>
                    <a:lstStyle/>
                    <a:p>
                      <a:pPr algn="l" fontAlgn="b"/>
                      <a:r>
                        <a:rPr lang="en-US" sz="1600" u="none" strike="noStrike">
                          <a:effectLst/>
                        </a:rPr>
                        <a:t>Drake wins</a:t>
                      </a:r>
                      <a:endParaRPr lang="en-US" sz="1600" b="0" i="0" u="none" strike="noStrike">
                        <a:solidFill>
                          <a:srgbClr val="000000"/>
                        </a:solidFill>
                        <a:effectLst/>
                        <a:latin typeface="Calibri"/>
                      </a:endParaRPr>
                    </a:p>
                  </a:txBody>
                  <a:tcPr marL="8274" marR="8274" marT="8274" marB="0" anchor="b"/>
                </a:tc>
              </a:tr>
              <a:tr h="250371">
                <a:tc>
                  <a:txBody>
                    <a:bodyPr/>
                    <a:lstStyle/>
                    <a:p>
                      <a:pPr algn="l" fontAlgn="b"/>
                      <a:r>
                        <a:rPr lang="en-US" sz="1600" u="none" strike="noStrike" dirty="0">
                          <a:effectLst/>
                        </a:rPr>
                        <a:t>WSFA</a:t>
                      </a:r>
                      <a:endParaRPr lang="en-US" sz="1600" b="0" i="0" u="none" strike="noStrike" dirty="0">
                        <a:solidFill>
                          <a:srgbClr val="000000"/>
                        </a:solidFill>
                        <a:effectLst/>
                        <a:latin typeface="Calibri"/>
                      </a:endParaRPr>
                    </a:p>
                  </a:txBody>
                  <a:tcPr marL="8274" marR="8274" marT="8274" marB="0" anchor="b"/>
                </a:tc>
                <a:tc>
                  <a:txBody>
                    <a:bodyPr/>
                    <a:lstStyle/>
                    <a:p>
                      <a:pPr algn="l" fontAlgn="b"/>
                      <a:r>
                        <a:rPr lang="en-US" sz="1600" u="none" strike="noStrike">
                          <a:effectLst/>
                        </a:rPr>
                        <a:t>Drake wins</a:t>
                      </a:r>
                      <a:endParaRPr lang="en-US" sz="1600" b="0" i="0" u="none" strike="noStrike">
                        <a:solidFill>
                          <a:srgbClr val="000000"/>
                        </a:solidFill>
                        <a:effectLst/>
                        <a:latin typeface="Calibri"/>
                      </a:endParaRPr>
                    </a:p>
                  </a:txBody>
                  <a:tcPr marL="8274" marR="8274" marT="8274" marB="0" anchor="b"/>
                </a:tc>
              </a:tr>
              <a:tr h="250371">
                <a:tc>
                  <a:txBody>
                    <a:bodyPr/>
                    <a:lstStyle/>
                    <a:p>
                      <a:pPr algn="l" fontAlgn="b"/>
                      <a:r>
                        <a:rPr lang="en-US" sz="1600" u="none" strike="noStrike" dirty="0">
                          <a:effectLst/>
                        </a:rPr>
                        <a:t>KTVN</a:t>
                      </a:r>
                      <a:endParaRPr lang="en-US" sz="1600" b="0" i="0" u="none" strike="noStrike" dirty="0">
                        <a:solidFill>
                          <a:srgbClr val="000000"/>
                        </a:solidFill>
                        <a:effectLst/>
                        <a:latin typeface="Calibri"/>
                      </a:endParaRPr>
                    </a:p>
                  </a:txBody>
                  <a:tcPr marL="8274" marR="8274" marT="8274" marB="0" anchor="b"/>
                </a:tc>
                <a:tc>
                  <a:txBody>
                    <a:bodyPr/>
                    <a:lstStyle/>
                    <a:p>
                      <a:pPr algn="l" fontAlgn="b"/>
                      <a:r>
                        <a:rPr lang="en-US" sz="1600" u="none" strike="noStrike">
                          <a:effectLst/>
                        </a:rPr>
                        <a:t>Drake wins</a:t>
                      </a:r>
                      <a:endParaRPr lang="en-US" sz="1600" b="0" i="0" u="none" strike="noStrike">
                        <a:solidFill>
                          <a:srgbClr val="000000"/>
                        </a:solidFill>
                        <a:effectLst/>
                        <a:latin typeface="Calibri"/>
                      </a:endParaRPr>
                    </a:p>
                  </a:txBody>
                  <a:tcPr marL="8274" marR="8274" marT="8274" marB="0" anchor="b"/>
                </a:tc>
              </a:tr>
              <a:tr h="250371">
                <a:tc>
                  <a:txBody>
                    <a:bodyPr/>
                    <a:lstStyle/>
                    <a:p>
                      <a:pPr algn="l" fontAlgn="b"/>
                      <a:r>
                        <a:rPr lang="en-US" sz="1600" u="none" strike="noStrike">
                          <a:effectLst/>
                        </a:rPr>
                        <a:t>KGMB-TV</a:t>
                      </a:r>
                      <a:endParaRPr lang="en-US" sz="1600" b="0" i="0" u="none" strike="noStrike">
                        <a:solidFill>
                          <a:srgbClr val="000000"/>
                        </a:solidFill>
                        <a:effectLst/>
                        <a:latin typeface="Calibri"/>
                      </a:endParaRPr>
                    </a:p>
                  </a:txBody>
                  <a:tcPr marL="8274" marR="8274" marT="8274" marB="0" anchor="b"/>
                </a:tc>
                <a:tc>
                  <a:txBody>
                    <a:bodyPr/>
                    <a:lstStyle/>
                    <a:p>
                      <a:pPr algn="l" fontAlgn="b"/>
                      <a:r>
                        <a:rPr lang="en-US" sz="1600" u="none" strike="noStrike">
                          <a:effectLst/>
                        </a:rPr>
                        <a:t>Drake wins</a:t>
                      </a:r>
                      <a:endParaRPr lang="en-US" sz="1600" b="0" i="0" u="none" strike="noStrike">
                        <a:solidFill>
                          <a:srgbClr val="000000"/>
                        </a:solidFill>
                        <a:effectLst/>
                        <a:latin typeface="Calibri"/>
                      </a:endParaRPr>
                    </a:p>
                  </a:txBody>
                  <a:tcPr marL="8274" marR="8274" marT="8274" marB="0" anchor="b"/>
                </a:tc>
              </a:tr>
              <a:tr h="250371">
                <a:tc>
                  <a:txBody>
                    <a:bodyPr/>
                    <a:lstStyle/>
                    <a:p>
                      <a:pPr algn="l" fontAlgn="b"/>
                      <a:r>
                        <a:rPr lang="en-US" sz="1600" u="none" strike="noStrike">
                          <a:effectLst/>
                        </a:rPr>
                        <a:t>WVIR-TV</a:t>
                      </a:r>
                      <a:endParaRPr lang="en-US" sz="1600" b="0" i="0" u="none" strike="noStrike">
                        <a:solidFill>
                          <a:srgbClr val="000000"/>
                        </a:solidFill>
                        <a:effectLst/>
                        <a:latin typeface="Calibri"/>
                      </a:endParaRPr>
                    </a:p>
                  </a:txBody>
                  <a:tcPr marL="8274" marR="8274" marT="8274" marB="0" anchor="b"/>
                </a:tc>
                <a:tc>
                  <a:txBody>
                    <a:bodyPr/>
                    <a:lstStyle/>
                    <a:p>
                      <a:pPr algn="l" fontAlgn="b"/>
                      <a:r>
                        <a:rPr lang="en-US" sz="1600" u="none" strike="noStrike">
                          <a:effectLst/>
                        </a:rPr>
                        <a:t>Drake wins</a:t>
                      </a:r>
                      <a:endParaRPr lang="en-US" sz="1600" b="0" i="0" u="none" strike="noStrike">
                        <a:solidFill>
                          <a:srgbClr val="000000"/>
                        </a:solidFill>
                        <a:effectLst/>
                        <a:latin typeface="Calibri"/>
                      </a:endParaRPr>
                    </a:p>
                  </a:txBody>
                  <a:tcPr marL="8274" marR="8274" marT="8274" marB="0" anchor="b"/>
                </a:tc>
              </a:tr>
              <a:tr h="250371">
                <a:tc>
                  <a:txBody>
                    <a:bodyPr/>
                    <a:lstStyle/>
                    <a:p>
                      <a:pPr algn="l" fontAlgn="b"/>
                      <a:r>
                        <a:rPr lang="en-US" sz="1600" u="none" strike="noStrike">
                          <a:effectLst/>
                        </a:rPr>
                        <a:t>WQOW</a:t>
                      </a:r>
                      <a:endParaRPr lang="en-US" sz="1600" b="0" i="0" u="none" strike="noStrike">
                        <a:solidFill>
                          <a:srgbClr val="000000"/>
                        </a:solidFill>
                        <a:effectLst/>
                        <a:latin typeface="Calibri"/>
                      </a:endParaRPr>
                    </a:p>
                  </a:txBody>
                  <a:tcPr marL="8274" marR="8274" marT="8274" marB="0" anchor="b"/>
                </a:tc>
                <a:tc>
                  <a:txBody>
                    <a:bodyPr/>
                    <a:lstStyle/>
                    <a:p>
                      <a:pPr algn="l" fontAlgn="b"/>
                      <a:r>
                        <a:rPr lang="en-US" sz="1600" u="none" strike="noStrike">
                          <a:effectLst/>
                        </a:rPr>
                        <a:t>Drake wins</a:t>
                      </a:r>
                      <a:endParaRPr lang="en-US" sz="1600" b="0" i="0" u="none" strike="noStrike">
                        <a:solidFill>
                          <a:srgbClr val="000000"/>
                        </a:solidFill>
                        <a:effectLst/>
                        <a:latin typeface="Calibri"/>
                      </a:endParaRPr>
                    </a:p>
                  </a:txBody>
                  <a:tcPr marL="8274" marR="8274" marT="8274" marB="0" anchor="b"/>
                </a:tc>
              </a:tr>
              <a:tr h="250371">
                <a:tc>
                  <a:txBody>
                    <a:bodyPr/>
                    <a:lstStyle/>
                    <a:p>
                      <a:pPr algn="l" fontAlgn="b"/>
                      <a:r>
                        <a:rPr lang="en-US" sz="1600" u="none" strike="noStrike">
                          <a:effectLst/>
                        </a:rPr>
                        <a:t>WVVA-TV</a:t>
                      </a:r>
                      <a:endParaRPr lang="en-US" sz="1600" b="0" i="0" u="none" strike="noStrike">
                        <a:solidFill>
                          <a:srgbClr val="000000"/>
                        </a:solidFill>
                        <a:effectLst/>
                        <a:latin typeface="Calibri"/>
                      </a:endParaRPr>
                    </a:p>
                  </a:txBody>
                  <a:tcPr marL="8274" marR="8274" marT="8274" marB="0" anchor="b"/>
                </a:tc>
                <a:tc>
                  <a:txBody>
                    <a:bodyPr/>
                    <a:lstStyle/>
                    <a:p>
                      <a:pPr algn="l" fontAlgn="b"/>
                      <a:r>
                        <a:rPr lang="en-US" sz="1600" u="none" strike="noStrike">
                          <a:effectLst/>
                        </a:rPr>
                        <a:t>Drake wins</a:t>
                      </a:r>
                      <a:endParaRPr lang="en-US" sz="1600" b="0" i="0" u="none" strike="noStrike">
                        <a:solidFill>
                          <a:srgbClr val="000000"/>
                        </a:solidFill>
                        <a:effectLst/>
                        <a:latin typeface="Calibri"/>
                      </a:endParaRPr>
                    </a:p>
                  </a:txBody>
                  <a:tcPr marL="8274" marR="8274" marT="8274" marB="0" anchor="b"/>
                </a:tc>
              </a:tr>
              <a:tr h="250371">
                <a:tc>
                  <a:txBody>
                    <a:bodyPr/>
                    <a:lstStyle/>
                    <a:p>
                      <a:pPr algn="l" fontAlgn="b"/>
                      <a:r>
                        <a:rPr lang="en-US" sz="1600" u="none" strike="noStrike">
                          <a:effectLst/>
                        </a:rPr>
                        <a:t>WECT-TV</a:t>
                      </a:r>
                      <a:endParaRPr lang="en-US" sz="1600" b="0" i="0" u="none" strike="noStrike">
                        <a:solidFill>
                          <a:srgbClr val="000000"/>
                        </a:solidFill>
                        <a:effectLst/>
                        <a:latin typeface="Calibri"/>
                      </a:endParaRPr>
                    </a:p>
                  </a:txBody>
                  <a:tcPr marL="8274" marR="8274" marT="8274" marB="0" anchor="b"/>
                </a:tc>
                <a:tc>
                  <a:txBody>
                    <a:bodyPr/>
                    <a:lstStyle/>
                    <a:p>
                      <a:pPr algn="l" fontAlgn="b"/>
                      <a:r>
                        <a:rPr lang="en-US" sz="1600" u="none" strike="noStrike">
                          <a:effectLst/>
                        </a:rPr>
                        <a:t>Drake wins</a:t>
                      </a:r>
                      <a:endParaRPr lang="en-US" sz="1600" b="0" i="0" u="none" strike="noStrike">
                        <a:solidFill>
                          <a:srgbClr val="000000"/>
                        </a:solidFill>
                        <a:effectLst/>
                        <a:latin typeface="Calibri"/>
                      </a:endParaRPr>
                    </a:p>
                  </a:txBody>
                  <a:tcPr marL="8274" marR="8274" marT="8274" marB="0" anchor="b"/>
                </a:tc>
              </a:tr>
              <a:tr h="250371">
                <a:tc>
                  <a:txBody>
                    <a:bodyPr/>
                    <a:lstStyle/>
                    <a:p>
                      <a:pPr algn="l" fontAlgn="b"/>
                      <a:r>
                        <a:rPr lang="en-US" sz="1600" u="none" strike="noStrike">
                          <a:effectLst/>
                        </a:rPr>
                        <a:t>WBOC</a:t>
                      </a:r>
                      <a:endParaRPr lang="en-US" sz="1600" b="0" i="0" u="none" strike="noStrike">
                        <a:solidFill>
                          <a:srgbClr val="000000"/>
                        </a:solidFill>
                        <a:effectLst/>
                        <a:latin typeface="Calibri"/>
                      </a:endParaRPr>
                    </a:p>
                  </a:txBody>
                  <a:tcPr marL="8274" marR="8274" marT="8274" marB="0" anchor="b"/>
                </a:tc>
                <a:tc>
                  <a:txBody>
                    <a:bodyPr/>
                    <a:lstStyle/>
                    <a:p>
                      <a:pPr algn="l" fontAlgn="b"/>
                      <a:r>
                        <a:rPr lang="en-US" sz="1600" u="none" strike="noStrike">
                          <a:effectLst/>
                        </a:rPr>
                        <a:t>Drake wins</a:t>
                      </a:r>
                      <a:endParaRPr lang="en-US" sz="1600" b="0" i="0" u="none" strike="noStrike">
                        <a:solidFill>
                          <a:srgbClr val="000000"/>
                        </a:solidFill>
                        <a:effectLst/>
                        <a:latin typeface="Calibri"/>
                      </a:endParaRPr>
                    </a:p>
                  </a:txBody>
                  <a:tcPr marL="8274" marR="8274" marT="8274" marB="0" anchor="b"/>
                </a:tc>
              </a:tr>
              <a:tr h="250371">
                <a:tc>
                  <a:txBody>
                    <a:bodyPr/>
                    <a:lstStyle/>
                    <a:p>
                      <a:pPr algn="l" fontAlgn="b"/>
                      <a:r>
                        <a:rPr lang="en-US" sz="1600" u="none" strike="noStrike">
                          <a:effectLst/>
                        </a:rPr>
                        <a:t>WLBT</a:t>
                      </a:r>
                      <a:endParaRPr lang="en-US" sz="1600" b="0" i="0" u="none" strike="noStrike">
                        <a:solidFill>
                          <a:srgbClr val="000000"/>
                        </a:solidFill>
                        <a:effectLst/>
                        <a:latin typeface="Calibri"/>
                      </a:endParaRPr>
                    </a:p>
                  </a:txBody>
                  <a:tcPr marL="8274" marR="8274" marT="8274" marB="0" anchor="b"/>
                </a:tc>
                <a:tc>
                  <a:txBody>
                    <a:bodyPr/>
                    <a:lstStyle/>
                    <a:p>
                      <a:pPr algn="l" fontAlgn="b"/>
                      <a:r>
                        <a:rPr lang="en-US" sz="1600" u="none" strike="noStrike">
                          <a:effectLst/>
                        </a:rPr>
                        <a:t>Drake wins</a:t>
                      </a:r>
                      <a:endParaRPr lang="en-US" sz="1600" b="0" i="0" u="none" strike="noStrike">
                        <a:solidFill>
                          <a:srgbClr val="000000"/>
                        </a:solidFill>
                        <a:effectLst/>
                        <a:latin typeface="Calibri"/>
                      </a:endParaRPr>
                    </a:p>
                  </a:txBody>
                  <a:tcPr marL="8274" marR="8274" marT="8274" marB="0" anchor="b"/>
                </a:tc>
              </a:tr>
              <a:tr h="250371">
                <a:tc>
                  <a:txBody>
                    <a:bodyPr/>
                    <a:lstStyle/>
                    <a:p>
                      <a:pPr algn="l" fontAlgn="b"/>
                      <a:r>
                        <a:rPr lang="en-US" sz="1600" u="none" strike="noStrike">
                          <a:effectLst/>
                        </a:rPr>
                        <a:t>WISTV</a:t>
                      </a:r>
                      <a:endParaRPr lang="en-US" sz="1600" b="0" i="0" u="none" strike="noStrike">
                        <a:solidFill>
                          <a:srgbClr val="000000"/>
                        </a:solidFill>
                        <a:effectLst/>
                        <a:latin typeface="Calibri"/>
                      </a:endParaRPr>
                    </a:p>
                  </a:txBody>
                  <a:tcPr marL="8274" marR="8274" marT="8274" marB="0" anchor="b"/>
                </a:tc>
                <a:tc>
                  <a:txBody>
                    <a:bodyPr/>
                    <a:lstStyle/>
                    <a:p>
                      <a:pPr algn="l" fontAlgn="b"/>
                      <a:r>
                        <a:rPr lang="en-US" sz="1600" u="none" strike="noStrike">
                          <a:effectLst/>
                        </a:rPr>
                        <a:t>Drake wins</a:t>
                      </a:r>
                      <a:endParaRPr lang="en-US" sz="1600" b="0" i="0" u="none" strike="noStrike">
                        <a:solidFill>
                          <a:srgbClr val="000000"/>
                        </a:solidFill>
                        <a:effectLst/>
                        <a:latin typeface="Calibri"/>
                      </a:endParaRPr>
                    </a:p>
                  </a:txBody>
                  <a:tcPr marL="8274" marR="8274" marT="8274" marB="0" anchor="b"/>
                </a:tc>
              </a:tr>
              <a:tr h="250371">
                <a:tc>
                  <a:txBody>
                    <a:bodyPr/>
                    <a:lstStyle/>
                    <a:p>
                      <a:pPr algn="l" fontAlgn="b"/>
                      <a:r>
                        <a:rPr lang="en-US" sz="1600" u="none" strike="noStrike">
                          <a:effectLst/>
                        </a:rPr>
                        <a:t>WROL Orlando</a:t>
                      </a:r>
                      <a:endParaRPr lang="en-US" sz="1600" b="0" i="0" u="none" strike="noStrike">
                        <a:solidFill>
                          <a:srgbClr val="000000"/>
                        </a:solidFill>
                        <a:effectLst/>
                        <a:latin typeface="Calibri"/>
                      </a:endParaRPr>
                    </a:p>
                  </a:txBody>
                  <a:tcPr marL="8274" marR="8274" marT="8274" marB="0" anchor="b"/>
                </a:tc>
                <a:tc>
                  <a:txBody>
                    <a:bodyPr/>
                    <a:lstStyle/>
                    <a:p>
                      <a:pPr algn="l" fontAlgn="b"/>
                      <a:r>
                        <a:rPr lang="en-US" sz="1600" u="none" strike="noStrike">
                          <a:effectLst/>
                        </a:rPr>
                        <a:t>Drake wins</a:t>
                      </a:r>
                      <a:endParaRPr lang="en-US" sz="1600" b="0" i="0" u="none" strike="noStrike">
                        <a:solidFill>
                          <a:srgbClr val="000000"/>
                        </a:solidFill>
                        <a:effectLst/>
                        <a:latin typeface="Calibri"/>
                      </a:endParaRPr>
                    </a:p>
                  </a:txBody>
                  <a:tcPr marL="8274" marR="8274" marT="8274" marB="0" anchor="b"/>
                </a:tc>
              </a:tr>
              <a:tr h="250371">
                <a:tc>
                  <a:txBody>
                    <a:bodyPr/>
                    <a:lstStyle/>
                    <a:p>
                      <a:pPr algn="l" fontAlgn="b"/>
                      <a:r>
                        <a:rPr lang="en-US" sz="1600" u="none" strike="noStrike">
                          <a:effectLst/>
                        </a:rPr>
                        <a:t>1590 KLFE</a:t>
                      </a:r>
                      <a:endParaRPr lang="en-US" sz="1600" b="0" i="0" u="none" strike="noStrike">
                        <a:solidFill>
                          <a:srgbClr val="000000"/>
                        </a:solidFill>
                        <a:effectLst/>
                        <a:latin typeface="Calibri"/>
                      </a:endParaRPr>
                    </a:p>
                  </a:txBody>
                  <a:tcPr marL="8274" marR="8274" marT="8274" marB="0" anchor="b"/>
                </a:tc>
                <a:tc>
                  <a:txBody>
                    <a:bodyPr/>
                    <a:lstStyle/>
                    <a:p>
                      <a:pPr algn="l" fontAlgn="b"/>
                      <a:r>
                        <a:rPr lang="en-US" sz="1600" u="none" strike="noStrike">
                          <a:effectLst/>
                        </a:rPr>
                        <a:t>Drake wins</a:t>
                      </a:r>
                      <a:endParaRPr lang="en-US" sz="1600" b="0" i="0" u="none" strike="noStrike">
                        <a:solidFill>
                          <a:srgbClr val="000000"/>
                        </a:solidFill>
                        <a:effectLst/>
                        <a:latin typeface="Calibri"/>
                      </a:endParaRPr>
                    </a:p>
                  </a:txBody>
                  <a:tcPr marL="8274" marR="8274" marT="8274" marB="0" anchor="b"/>
                </a:tc>
              </a:tr>
              <a:tr h="250371">
                <a:tc>
                  <a:txBody>
                    <a:bodyPr/>
                    <a:lstStyle/>
                    <a:p>
                      <a:pPr algn="l" fontAlgn="b"/>
                      <a:r>
                        <a:rPr lang="en-US" sz="1600" u="none" strike="noStrike">
                          <a:effectLst/>
                        </a:rPr>
                        <a:t>NTV</a:t>
                      </a:r>
                      <a:endParaRPr lang="en-US" sz="1600" b="0" i="0" u="none" strike="noStrike">
                        <a:solidFill>
                          <a:srgbClr val="000000"/>
                        </a:solidFill>
                        <a:effectLst/>
                        <a:latin typeface="Calibri"/>
                      </a:endParaRPr>
                    </a:p>
                  </a:txBody>
                  <a:tcPr marL="8274" marR="8274" marT="8274" marB="0" anchor="b"/>
                </a:tc>
                <a:tc>
                  <a:txBody>
                    <a:bodyPr/>
                    <a:lstStyle/>
                    <a:p>
                      <a:pPr algn="l" fontAlgn="b"/>
                      <a:r>
                        <a:rPr lang="en-US" sz="1600" u="none" strike="noStrike">
                          <a:effectLst/>
                        </a:rPr>
                        <a:t>Drake wins</a:t>
                      </a:r>
                      <a:endParaRPr lang="en-US" sz="1600" b="0" i="0" u="none" strike="noStrike">
                        <a:solidFill>
                          <a:srgbClr val="000000"/>
                        </a:solidFill>
                        <a:effectLst/>
                        <a:latin typeface="Calibri"/>
                      </a:endParaRPr>
                    </a:p>
                  </a:txBody>
                  <a:tcPr marL="8274" marR="8274" marT="8274" marB="0" anchor="b"/>
                </a:tc>
              </a:tr>
              <a:tr h="250371">
                <a:tc>
                  <a:txBody>
                    <a:bodyPr/>
                    <a:lstStyle/>
                    <a:p>
                      <a:pPr algn="l" fontAlgn="b"/>
                      <a:r>
                        <a:rPr lang="en-US" sz="1600" u="none" strike="noStrike">
                          <a:effectLst/>
                        </a:rPr>
                        <a:t>WTHR</a:t>
                      </a:r>
                      <a:endParaRPr lang="en-US" sz="1600" b="0" i="0" u="none" strike="noStrike">
                        <a:solidFill>
                          <a:srgbClr val="000000"/>
                        </a:solidFill>
                        <a:effectLst/>
                        <a:latin typeface="Calibri"/>
                      </a:endParaRPr>
                    </a:p>
                  </a:txBody>
                  <a:tcPr marL="8274" marR="8274" marT="8274" marB="0" anchor="b"/>
                </a:tc>
                <a:tc>
                  <a:txBody>
                    <a:bodyPr/>
                    <a:lstStyle/>
                    <a:p>
                      <a:pPr algn="l" fontAlgn="b"/>
                      <a:r>
                        <a:rPr lang="en-US" sz="1600" u="none" strike="noStrike">
                          <a:effectLst/>
                        </a:rPr>
                        <a:t>Drake wins</a:t>
                      </a:r>
                      <a:endParaRPr lang="en-US" sz="1600" b="0" i="0" u="none" strike="noStrike">
                        <a:solidFill>
                          <a:srgbClr val="000000"/>
                        </a:solidFill>
                        <a:effectLst/>
                        <a:latin typeface="Calibri"/>
                      </a:endParaRPr>
                    </a:p>
                  </a:txBody>
                  <a:tcPr marL="8274" marR="8274" marT="8274" marB="0" anchor="b"/>
                </a:tc>
              </a:tr>
              <a:tr h="250371">
                <a:tc>
                  <a:txBody>
                    <a:bodyPr/>
                    <a:lstStyle/>
                    <a:p>
                      <a:pPr algn="l" fontAlgn="b"/>
                      <a:r>
                        <a:rPr lang="en-US" sz="1600" u="none" strike="noStrike">
                          <a:effectLst/>
                        </a:rPr>
                        <a:t>KCBD</a:t>
                      </a:r>
                      <a:endParaRPr lang="en-US" sz="1600" b="0" i="0" u="none" strike="noStrike">
                        <a:solidFill>
                          <a:srgbClr val="000000"/>
                        </a:solidFill>
                        <a:effectLst/>
                        <a:latin typeface="Calibri"/>
                      </a:endParaRPr>
                    </a:p>
                  </a:txBody>
                  <a:tcPr marL="8274" marR="8274" marT="8274" marB="0" anchor="b"/>
                </a:tc>
                <a:tc>
                  <a:txBody>
                    <a:bodyPr/>
                    <a:lstStyle/>
                    <a:p>
                      <a:pPr algn="l" fontAlgn="b"/>
                      <a:r>
                        <a:rPr lang="en-US" sz="1600" u="none" strike="noStrike">
                          <a:effectLst/>
                        </a:rPr>
                        <a:t>Drake wins</a:t>
                      </a:r>
                      <a:endParaRPr lang="en-US" sz="1600" b="0" i="0" u="none" strike="noStrike">
                        <a:solidFill>
                          <a:srgbClr val="000000"/>
                        </a:solidFill>
                        <a:effectLst/>
                        <a:latin typeface="Calibri"/>
                      </a:endParaRPr>
                    </a:p>
                  </a:txBody>
                  <a:tcPr marL="8274" marR="8274" marT="8274" marB="0" anchor="b"/>
                </a:tc>
              </a:tr>
              <a:tr h="250371">
                <a:tc>
                  <a:txBody>
                    <a:bodyPr/>
                    <a:lstStyle/>
                    <a:p>
                      <a:pPr algn="l" fontAlgn="b"/>
                      <a:r>
                        <a:rPr lang="en-US" sz="1600" u="none" strike="noStrike">
                          <a:effectLst/>
                        </a:rPr>
                        <a:t>WLOX</a:t>
                      </a:r>
                      <a:endParaRPr lang="en-US" sz="1600" b="0" i="0" u="none" strike="noStrike">
                        <a:solidFill>
                          <a:srgbClr val="000000"/>
                        </a:solidFill>
                        <a:effectLst/>
                        <a:latin typeface="Calibri"/>
                      </a:endParaRPr>
                    </a:p>
                  </a:txBody>
                  <a:tcPr marL="8274" marR="8274" marT="8274" marB="0" anchor="b"/>
                </a:tc>
                <a:tc>
                  <a:txBody>
                    <a:bodyPr/>
                    <a:lstStyle/>
                    <a:p>
                      <a:pPr algn="l" fontAlgn="b"/>
                      <a:r>
                        <a:rPr lang="en-US" sz="1600" u="none" strike="noStrike" dirty="0">
                          <a:effectLst/>
                        </a:rPr>
                        <a:t>Drake wins</a:t>
                      </a:r>
                      <a:endParaRPr lang="en-US" sz="1600" b="0" i="0" u="none" strike="noStrike" dirty="0">
                        <a:solidFill>
                          <a:srgbClr val="000000"/>
                        </a:solidFill>
                        <a:effectLst/>
                        <a:latin typeface="Calibri"/>
                      </a:endParaRPr>
                    </a:p>
                  </a:txBody>
                  <a:tcPr marL="8274" marR="8274" marT="8274" marB="0" anchor="b"/>
                </a:tc>
              </a:tr>
              <a:tr h="250371">
                <a:tc>
                  <a:txBody>
                    <a:bodyPr/>
                    <a:lstStyle/>
                    <a:p>
                      <a:pPr algn="l" fontAlgn="b"/>
                      <a:r>
                        <a:rPr lang="en-US" sz="1600" u="none" strike="noStrike">
                          <a:effectLst/>
                        </a:rPr>
                        <a:t>WRAL</a:t>
                      </a:r>
                      <a:endParaRPr lang="en-US" sz="1600" b="0" i="0" u="none" strike="noStrike">
                        <a:solidFill>
                          <a:srgbClr val="000000"/>
                        </a:solidFill>
                        <a:effectLst/>
                        <a:latin typeface="Calibri"/>
                      </a:endParaRPr>
                    </a:p>
                  </a:txBody>
                  <a:tcPr marL="8274" marR="8274" marT="8274" marB="0" anchor="b"/>
                </a:tc>
                <a:tc>
                  <a:txBody>
                    <a:bodyPr/>
                    <a:lstStyle/>
                    <a:p>
                      <a:pPr algn="l" fontAlgn="b"/>
                      <a:r>
                        <a:rPr lang="en-US" sz="1600" u="none" strike="noStrike">
                          <a:effectLst/>
                        </a:rPr>
                        <a:t>Drake wins</a:t>
                      </a:r>
                      <a:endParaRPr lang="en-US" sz="1600" b="0" i="0" u="none" strike="noStrike">
                        <a:solidFill>
                          <a:srgbClr val="000000"/>
                        </a:solidFill>
                        <a:effectLst/>
                        <a:latin typeface="Calibri"/>
                      </a:endParaRPr>
                    </a:p>
                  </a:txBody>
                  <a:tcPr marL="8274" marR="8274" marT="8274" marB="0" anchor="b"/>
                </a:tc>
              </a:tr>
              <a:tr h="250371">
                <a:tc>
                  <a:txBody>
                    <a:bodyPr/>
                    <a:lstStyle/>
                    <a:p>
                      <a:pPr algn="l" fontAlgn="b"/>
                      <a:r>
                        <a:rPr lang="en-US" sz="1600" u="none" strike="noStrike">
                          <a:effectLst/>
                        </a:rPr>
                        <a:t>FOX 41</a:t>
                      </a:r>
                      <a:endParaRPr lang="en-US" sz="1600" b="0" i="0" u="none" strike="noStrike">
                        <a:solidFill>
                          <a:srgbClr val="000000"/>
                        </a:solidFill>
                        <a:effectLst/>
                        <a:latin typeface="Calibri"/>
                      </a:endParaRPr>
                    </a:p>
                  </a:txBody>
                  <a:tcPr marL="8274" marR="8274" marT="8274" marB="0" anchor="b"/>
                </a:tc>
                <a:tc>
                  <a:txBody>
                    <a:bodyPr/>
                    <a:lstStyle/>
                    <a:p>
                      <a:pPr algn="l" fontAlgn="b"/>
                      <a:r>
                        <a:rPr lang="en-US" sz="1600" u="none" strike="noStrike">
                          <a:effectLst/>
                        </a:rPr>
                        <a:t>Drake wins</a:t>
                      </a:r>
                      <a:endParaRPr lang="en-US" sz="1600" b="0" i="0" u="none" strike="noStrike">
                        <a:solidFill>
                          <a:srgbClr val="000000"/>
                        </a:solidFill>
                        <a:effectLst/>
                        <a:latin typeface="Calibri"/>
                      </a:endParaRPr>
                    </a:p>
                  </a:txBody>
                  <a:tcPr marL="8274" marR="8274" marT="8274" marB="0" anchor="b"/>
                </a:tc>
              </a:tr>
              <a:tr h="250371">
                <a:tc>
                  <a:txBody>
                    <a:bodyPr/>
                    <a:lstStyle/>
                    <a:p>
                      <a:pPr algn="l" fontAlgn="b"/>
                      <a:r>
                        <a:rPr lang="en-US" sz="1600" u="none" strike="noStrike" dirty="0">
                          <a:effectLst/>
                        </a:rPr>
                        <a:t>KTTC</a:t>
                      </a:r>
                      <a:endParaRPr lang="en-US" sz="1600" b="0" i="0" u="none" strike="noStrike" dirty="0">
                        <a:solidFill>
                          <a:srgbClr val="000000"/>
                        </a:solidFill>
                        <a:effectLst/>
                        <a:latin typeface="Calibri"/>
                      </a:endParaRPr>
                    </a:p>
                  </a:txBody>
                  <a:tcPr marL="8274" marR="8274" marT="8274" marB="0" anchor="b"/>
                </a:tc>
                <a:tc>
                  <a:txBody>
                    <a:bodyPr/>
                    <a:lstStyle/>
                    <a:p>
                      <a:pPr algn="l" fontAlgn="b"/>
                      <a:r>
                        <a:rPr lang="en-US" sz="1600" u="none" strike="noStrike" dirty="0">
                          <a:effectLst/>
                        </a:rPr>
                        <a:t>Drake wins</a:t>
                      </a:r>
                      <a:endParaRPr lang="en-US" sz="1600" b="0" i="0" u="none" strike="noStrike" dirty="0">
                        <a:solidFill>
                          <a:srgbClr val="000000"/>
                        </a:solidFill>
                        <a:effectLst/>
                        <a:latin typeface="Calibri"/>
                      </a:endParaRPr>
                    </a:p>
                  </a:txBody>
                  <a:tcPr marL="8274" marR="8274" marT="8274" marB="0" anchor="b"/>
                </a:tc>
              </a:tr>
            </a:tbl>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676068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534400" cy="1143000"/>
          </a:xfrm>
        </p:spPr>
        <p:txBody>
          <a:bodyPr/>
          <a:lstStyle/>
          <a:p>
            <a:pPr marL="0" indent="0" algn="l">
              <a:buNone/>
            </a:pPr>
            <a:r>
              <a:rPr lang="en-US" dirty="0" smtClean="0"/>
              <a:t>Media Coverage</a:t>
            </a:r>
            <a:r>
              <a:rPr lang="en-US" dirty="0" smtClean="0"/>
              <a:t> </a:t>
            </a:r>
            <a:r>
              <a:rPr lang="en-US" sz="2400" dirty="0" smtClean="0"/>
              <a:t>TV sample: ESPN First Take</a:t>
            </a:r>
            <a:endParaRPr lang="en-US" sz="2400" dirty="0"/>
          </a:p>
        </p:txBody>
      </p:sp>
      <p:pic>
        <p:nvPicPr>
          <p:cNvPr id="12" name="Picture 11" descr="FirstTake.jpg"/>
          <p:cNvPicPr>
            <a:picLocks noChangeAspect="1"/>
          </p:cNvPicPr>
          <p:nvPr/>
        </p:nvPicPr>
        <p:blipFill>
          <a:blip r:embed="rId2"/>
          <a:stretch>
            <a:fillRect/>
          </a:stretch>
        </p:blipFill>
        <p:spPr>
          <a:xfrm>
            <a:off x="1600200" y="1524000"/>
            <a:ext cx="5710814" cy="5029200"/>
          </a:xfrm>
          <a:prstGeom prst="rect">
            <a:avLst/>
          </a:prstGeom>
        </p:spPr>
      </p:pic>
      <p:pic>
        <p:nvPicPr>
          <p:cNvPr id="13" name="Picture 12" descr="FirstTakelogo.jpg"/>
          <p:cNvPicPr>
            <a:picLocks noChangeAspect="1"/>
          </p:cNvPicPr>
          <p:nvPr/>
        </p:nvPicPr>
        <p:blipFill>
          <a:blip r:embed="rId3"/>
          <a:stretch>
            <a:fillRect/>
          </a:stretch>
        </p:blipFill>
        <p:spPr>
          <a:xfrm>
            <a:off x="4191000" y="1333500"/>
            <a:ext cx="3124200" cy="8001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446359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52400"/>
            <a:ext cx="6512511" cy="1143000"/>
          </a:xfrm>
        </p:spPr>
        <p:txBody>
          <a:bodyPr/>
          <a:lstStyle/>
          <a:p>
            <a:pPr marL="0" indent="0" algn="l">
              <a:buNone/>
            </a:pPr>
            <a:r>
              <a:rPr lang="en-US" dirty="0" smtClean="0"/>
              <a:t>Goal &amp; Objectives</a:t>
            </a:r>
            <a:endParaRPr lang="en-US" dirty="0"/>
          </a:p>
        </p:txBody>
      </p:sp>
      <p:sp>
        <p:nvSpPr>
          <p:cNvPr id="2" name="Content Placeholder 1"/>
          <p:cNvSpPr>
            <a:spLocks noGrp="1"/>
          </p:cNvSpPr>
          <p:nvPr>
            <p:ph sz="quarter" idx="13"/>
          </p:nvPr>
        </p:nvSpPr>
        <p:spPr>
          <a:xfrm>
            <a:off x="304800" y="1295400"/>
            <a:ext cx="8305800" cy="5410200"/>
          </a:xfrm>
        </p:spPr>
        <p:txBody>
          <a:bodyPr>
            <a:normAutofit/>
          </a:bodyPr>
          <a:lstStyle/>
          <a:p>
            <a:pPr>
              <a:buClr>
                <a:schemeClr val="tx1"/>
              </a:buClr>
              <a:buFont typeface="Arial"/>
              <a:buChar char="•"/>
            </a:pPr>
            <a:r>
              <a:rPr lang="en-US" dirty="0" smtClean="0"/>
              <a:t>Provide a full media relations service for the first ever game of college football in Africa, community projects and climb</a:t>
            </a:r>
          </a:p>
          <a:p>
            <a:pPr>
              <a:buClr>
                <a:schemeClr val="tx1"/>
              </a:buClr>
              <a:buFont typeface="Arial"/>
              <a:buChar char="•"/>
            </a:pPr>
            <a:r>
              <a:rPr lang="en-US" dirty="0" smtClean="0"/>
              <a:t>Achieve national U.S. TV and print </a:t>
            </a:r>
            <a:r>
              <a:rPr lang="en-US" dirty="0" smtClean="0"/>
              <a:t>media coverage</a:t>
            </a:r>
          </a:p>
          <a:p>
            <a:pPr>
              <a:buClr>
                <a:schemeClr val="tx1"/>
              </a:buClr>
              <a:buFont typeface="Arial"/>
              <a:buChar char="•"/>
            </a:pPr>
            <a:r>
              <a:rPr lang="en-US" dirty="0" smtClean="0"/>
              <a:t>Provide resources and information to enable Drake University and CONADEIP to generate media coverage in their markets</a:t>
            </a:r>
          </a:p>
          <a:p>
            <a:pPr>
              <a:buClr>
                <a:schemeClr val="tx1"/>
              </a:buClr>
              <a:buFont typeface="Arial"/>
              <a:buChar char="•"/>
            </a:pPr>
            <a:r>
              <a:rPr lang="en-US" dirty="0" smtClean="0"/>
              <a:t>Work alongside Tanzanian media representative to create coverage in Africa</a:t>
            </a:r>
          </a:p>
          <a:p>
            <a:pPr>
              <a:buClr>
                <a:schemeClr val="tx1"/>
              </a:buClr>
              <a:buFont typeface="Arial"/>
              <a:buChar char="•"/>
            </a:pPr>
            <a:r>
              <a:rPr lang="en-US" dirty="0" smtClean="0"/>
              <a:t>Integrate sponsor and partner brands into media coverage</a:t>
            </a:r>
          </a:p>
          <a:p>
            <a:pPr>
              <a:buClr>
                <a:schemeClr val="tx1"/>
              </a:buClr>
              <a:buFont typeface="Arial"/>
              <a:buChar char="•"/>
            </a:pPr>
            <a:r>
              <a:rPr lang="en-US" dirty="0" smtClean="0"/>
              <a:t>Promote the Global Football, Drake and CONADEIP brands</a:t>
            </a:r>
          </a:p>
          <a:p>
            <a:pPr>
              <a:buClr>
                <a:schemeClr val="tx1"/>
              </a:buClr>
              <a:buFont typeface="Arial"/>
              <a:buChar char="•"/>
            </a:pPr>
            <a:r>
              <a:rPr lang="en-US" dirty="0" smtClean="0"/>
              <a:t>Utilize social media outlets, specifically Facebook, Twitter and YouTube</a:t>
            </a:r>
          </a:p>
          <a:p>
            <a:pPr>
              <a:buClr>
                <a:schemeClr val="tx1"/>
              </a:buClr>
              <a:buFont typeface="Arial"/>
              <a:buChar char="•"/>
            </a:pPr>
            <a:r>
              <a:rPr lang="en-US" dirty="0" smtClean="0"/>
              <a:t>Provide broadcast services to ITV and production company</a:t>
            </a:r>
          </a:p>
          <a:p>
            <a:pPr>
              <a:buClr>
                <a:schemeClr val="tx1"/>
              </a:buClr>
              <a:buFont typeface="Arial"/>
              <a:buChar char="•"/>
            </a:pPr>
            <a:r>
              <a:rPr lang="en-US" dirty="0" smtClean="0"/>
              <a:t>Publicize relationships </a:t>
            </a:r>
            <a:r>
              <a:rPr lang="en-US" dirty="0" smtClean="0"/>
              <a:t>nurtured with Tanzanian officials</a:t>
            </a:r>
            <a:endParaRPr lang="en-US" dirty="0" smtClean="0"/>
          </a:p>
          <a:p>
            <a:pPr>
              <a:buClr>
                <a:schemeClr val="tx1"/>
              </a:buClr>
              <a:buFont typeface="Arial"/>
              <a:buChar char="•"/>
            </a:pP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41784996"/>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458200" cy="1143000"/>
          </a:xfrm>
        </p:spPr>
        <p:txBody>
          <a:bodyPr/>
          <a:lstStyle/>
          <a:p>
            <a:pPr marL="0" indent="0" algn="l">
              <a:buNone/>
            </a:pPr>
            <a:r>
              <a:rPr lang="en-US" dirty="0" smtClean="0"/>
              <a:t>Media Coverage</a:t>
            </a:r>
            <a:r>
              <a:rPr lang="en-US" dirty="0" smtClean="0"/>
              <a:t> </a:t>
            </a:r>
            <a:r>
              <a:rPr lang="en-US" sz="2400" dirty="0" smtClean="0"/>
              <a:t>print samples</a:t>
            </a:r>
            <a:endParaRPr lang="en-US" sz="2400" dirty="0"/>
          </a:p>
        </p:txBody>
      </p:sp>
      <p:pic>
        <p:nvPicPr>
          <p:cNvPr id="9" name="Picture 8" descr="KiliPrecisionAirStoryApril.jpg"/>
          <p:cNvPicPr>
            <a:picLocks noChangeAspect="1"/>
          </p:cNvPicPr>
          <p:nvPr/>
        </p:nvPicPr>
        <p:blipFill>
          <a:blip r:embed="rId2"/>
          <a:stretch>
            <a:fillRect/>
          </a:stretch>
        </p:blipFill>
        <p:spPr>
          <a:xfrm>
            <a:off x="5020286" y="1295400"/>
            <a:ext cx="3844506" cy="5334000"/>
          </a:xfrm>
          <a:prstGeom prst="rect">
            <a:avLst/>
          </a:prstGeom>
        </p:spPr>
      </p:pic>
      <p:pic>
        <p:nvPicPr>
          <p:cNvPr id="11" name="Picture 10" descr="ESPNMagKili duplicate.jpg"/>
          <p:cNvPicPr>
            <a:picLocks noChangeAspect="1"/>
          </p:cNvPicPr>
          <p:nvPr/>
        </p:nvPicPr>
        <p:blipFill>
          <a:blip r:embed="rId3"/>
          <a:stretch>
            <a:fillRect/>
          </a:stretch>
        </p:blipFill>
        <p:spPr>
          <a:xfrm>
            <a:off x="228600" y="1295400"/>
            <a:ext cx="4600134" cy="55626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446359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USAToday2c.jpg"/>
          <p:cNvPicPr>
            <a:picLocks noChangeAspect="1"/>
          </p:cNvPicPr>
          <p:nvPr/>
        </p:nvPicPr>
        <p:blipFill>
          <a:blip r:embed="rId2"/>
          <a:stretch>
            <a:fillRect/>
          </a:stretch>
        </p:blipFill>
        <p:spPr>
          <a:xfrm>
            <a:off x="381000" y="5791200"/>
            <a:ext cx="8318500" cy="914400"/>
          </a:xfrm>
          <a:prstGeom prst="rect">
            <a:avLst/>
          </a:prstGeom>
        </p:spPr>
      </p:pic>
      <p:sp>
        <p:nvSpPr>
          <p:cNvPr id="2" name="Title 1"/>
          <p:cNvSpPr>
            <a:spLocks noGrp="1"/>
          </p:cNvSpPr>
          <p:nvPr>
            <p:ph type="title"/>
          </p:nvPr>
        </p:nvSpPr>
        <p:spPr>
          <a:xfrm>
            <a:off x="381000" y="152400"/>
            <a:ext cx="8382000" cy="1143000"/>
          </a:xfrm>
        </p:spPr>
        <p:txBody>
          <a:bodyPr/>
          <a:lstStyle/>
          <a:p>
            <a:pPr marL="0" indent="0" algn="l">
              <a:buNone/>
            </a:pPr>
            <a:r>
              <a:rPr lang="en-US" dirty="0" smtClean="0"/>
              <a:t>Media Coverage</a:t>
            </a:r>
            <a:r>
              <a:rPr lang="en-US" dirty="0" smtClean="0"/>
              <a:t> </a:t>
            </a:r>
            <a:r>
              <a:rPr lang="en-US" sz="2400" dirty="0" smtClean="0"/>
              <a:t>print samples</a:t>
            </a:r>
            <a:endParaRPr lang="en-US" sz="2400" dirty="0"/>
          </a:p>
        </p:txBody>
      </p:sp>
      <p:pic>
        <p:nvPicPr>
          <p:cNvPr id="3" name="Picture 2" descr="USAToday1.jpg"/>
          <p:cNvPicPr>
            <a:picLocks noChangeAspect="1"/>
          </p:cNvPicPr>
          <p:nvPr/>
        </p:nvPicPr>
        <p:blipFill>
          <a:blip r:embed="rId3"/>
          <a:stretch>
            <a:fillRect/>
          </a:stretch>
        </p:blipFill>
        <p:spPr>
          <a:xfrm rot="20965355">
            <a:off x="547739" y="1371600"/>
            <a:ext cx="3714159" cy="3820956"/>
          </a:xfrm>
          <a:prstGeom prst="rect">
            <a:avLst/>
          </a:prstGeom>
        </p:spPr>
      </p:pic>
      <p:pic>
        <p:nvPicPr>
          <p:cNvPr id="6" name="Picture 5" descr="USAToday3.jpg"/>
          <p:cNvPicPr>
            <a:picLocks noChangeAspect="1"/>
          </p:cNvPicPr>
          <p:nvPr/>
        </p:nvPicPr>
        <p:blipFill>
          <a:blip r:embed="rId4"/>
          <a:stretch>
            <a:fillRect/>
          </a:stretch>
        </p:blipFill>
        <p:spPr>
          <a:xfrm>
            <a:off x="4419600" y="1295400"/>
            <a:ext cx="4216400" cy="487521"/>
          </a:xfrm>
          <a:prstGeom prst="rect">
            <a:avLst/>
          </a:prstGeom>
        </p:spPr>
      </p:pic>
      <p:pic>
        <p:nvPicPr>
          <p:cNvPr id="8" name="Picture 7" descr="USAToday2b.jpg"/>
          <p:cNvPicPr>
            <a:picLocks noChangeAspect="1"/>
          </p:cNvPicPr>
          <p:nvPr/>
        </p:nvPicPr>
        <p:blipFill>
          <a:blip r:embed="rId5"/>
          <a:stretch>
            <a:fillRect/>
          </a:stretch>
        </p:blipFill>
        <p:spPr>
          <a:xfrm rot="444677">
            <a:off x="3994445" y="1999189"/>
            <a:ext cx="4876800" cy="3032948"/>
          </a:xfrm>
          <a:prstGeom prst="rect">
            <a:avLst/>
          </a:prstGeom>
        </p:spPr>
      </p:pic>
      <p:pic>
        <p:nvPicPr>
          <p:cNvPr id="7" name="Picture 6" descr="USAToday3b.jpg"/>
          <p:cNvPicPr>
            <a:picLocks noChangeAspect="1"/>
          </p:cNvPicPr>
          <p:nvPr/>
        </p:nvPicPr>
        <p:blipFill>
          <a:blip r:embed="rId6"/>
          <a:stretch>
            <a:fillRect/>
          </a:stretch>
        </p:blipFill>
        <p:spPr>
          <a:xfrm>
            <a:off x="3581401" y="3772322"/>
            <a:ext cx="4190999" cy="2628478"/>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446359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GAZETI.jpg"/>
          <p:cNvPicPr>
            <a:picLocks noChangeAspect="1"/>
          </p:cNvPicPr>
          <p:nvPr/>
        </p:nvPicPr>
        <p:blipFill>
          <a:blip r:embed="rId2"/>
          <a:stretch>
            <a:fillRect/>
          </a:stretch>
        </p:blipFill>
        <p:spPr>
          <a:xfrm rot="21425544">
            <a:off x="192585" y="1143000"/>
            <a:ext cx="5201323" cy="3778739"/>
          </a:xfrm>
          <a:prstGeom prst="rect">
            <a:avLst/>
          </a:prstGeom>
        </p:spPr>
      </p:pic>
      <p:pic>
        <p:nvPicPr>
          <p:cNvPr id="8" name="Picture 7" descr="NCAAInsider.jpg"/>
          <p:cNvPicPr>
            <a:picLocks noChangeAspect="1"/>
          </p:cNvPicPr>
          <p:nvPr/>
        </p:nvPicPr>
        <p:blipFill>
          <a:blip r:embed="rId3"/>
          <a:stretch>
            <a:fillRect/>
          </a:stretch>
        </p:blipFill>
        <p:spPr>
          <a:xfrm rot="181889">
            <a:off x="5007009" y="1143000"/>
            <a:ext cx="3966790" cy="5029200"/>
          </a:xfrm>
          <a:prstGeom prst="rect">
            <a:avLst/>
          </a:prstGeom>
        </p:spPr>
      </p:pic>
      <p:sp>
        <p:nvSpPr>
          <p:cNvPr id="2" name="Title 1"/>
          <p:cNvSpPr>
            <a:spLocks noGrp="1"/>
          </p:cNvSpPr>
          <p:nvPr>
            <p:ph type="title"/>
          </p:nvPr>
        </p:nvSpPr>
        <p:spPr>
          <a:xfrm>
            <a:off x="381000" y="76200"/>
            <a:ext cx="7772400" cy="1143000"/>
          </a:xfrm>
        </p:spPr>
        <p:txBody>
          <a:bodyPr/>
          <a:lstStyle/>
          <a:p>
            <a:pPr marL="0" indent="0" algn="l">
              <a:buNone/>
            </a:pPr>
            <a:r>
              <a:rPr lang="en-US" dirty="0" smtClean="0"/>
              <a:t>Media Coverage</a:t>
            </a:r>
            <a:r>
              <a:rPr lang="en-US" dirty="0" smtClean="0"/>
              <a:t> </a:t>
            </a:r>
            <a:r>
              <a:rPr lang="en-US" sz="2400" dirty="0" smtClean="0"/>
              <a:t>Tanzanian samples</a:t>
            </a:r>
            <a:endParaRPr lang="en-US" sz="2400" dirty="0"/>
          </a:p>
        </p:txBody>
      </p:sp>
      <p:pic>
        <p:nvPicPr>
          <p:cNvPr id="7" name="Picture 6" descr="cancha.jpg"/>
          <p:cNvPicPr>
            <a:picLocks noChangeAspect="1"/>
          </p:cNvPicPr>
          <p:nvPr/>
        </p:nvPicPr>
        <p:blipFill>
          <a:blip r:embed="rId4"/>
          <a:stretch>
            <a:fillRect/>
          </a:stretch>
        </p:blipFill>
        <p:spPr>
          <a:xfrm rot="21391393">
            <a:off x="539895" y="4228592"/>
            <a:ext cx="5486400" cy="2465317"/>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446359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6512511" cy="1143000"/>
          </a:xfrm>
        </p:spPr>
        <p:txBody>
          <a:bodyPr/>
          <a:lstStyle/>
          <a:p>
            <a:pPr marL="0" indent="0" algn="l">
              <a:buNone/>
            </a:pPr>
            <a:r>
              <a:rPr lang="en-US" dirty="0" smtClean="0"/>
              <a:t>Press Releases</a:t>
            </a:r>
            <a:endParaRPr lang="en-US" dirty="0"/>
          </a:p>
        </p:txBody>
      </p:sp>
      <p:sp>
        <p:nvSpPr>
          <p:cNvPr id="3" name="Content Placeholder 2"/>
          <p:cNvSpPr>
            <a:spLocks noGrp="1"/>
          </p:cNvSpPr>
          <p:nvPr>
            <p:ph sz="quarter" idx="13"/>
          </p:nvPr>
        </p:nvSpPr>
        <p:spPr>
          <a:xfrm>
            <a:off x="457200" y="1371600"/>
            <a:ext cx="8077200" cy="1219200"/>
          </a:xfrm>
        </p:spPr>
        <p:txBody>
          <a:bodyPr/>
          <a:lstStyle/>
          <a:p>
            <a:pPr algn="just">
              <a:buClr>
                <a:schemeClr val="tx1"/>
              </a:buClr>
              <a:buFont typeface="Arial"/>
              <a:buChar char="•"/>
            </a:pPr>
            <a:r>
              <a:rPr lang="en-US" dirty="0" smtClean="0"/>
              <a:t>Since the point of first announcing the Global Kilimanjaro Bowl on Sept 1, 2010 to the period following the event, a total of 34 press releases were created and pitched to media</a:t>
            </a:r>
          </a:p>
        </p:txBody>
      </p:sp>
      <p:sp>
        <p:nvSpPr>
          <p:cNvPr id="4" name="TextBox 3"/>
          <p:cNvSpPr txBox="1"/>
          <p:nvPr/>
        </p:nvSpPr>
        <p:spPr>
          <a:xfrm>
            <a:off x="914400" y="2743200"/>
            <a:ext cx="3886200" cy="3785652"/>
          </a:xfrm>
          <a:prstGeom prst="rect">
            <a:avLst/>
          </a:prstGeom>
          <a:noFill/>
        </p:spPr>
        <p:txBody>
          <a:bodyPr wrap="square" rtlCol="0">
            <a:spAutoFit/>
          </a:bodyPr>
          <a:lstStyle/>
          <a:p>
            <a:pPr>
              <a:buFont typeface="Arial"/>
              <a:buChar char="•"/>
            </a:pPr>
            <a:r>
              <a:rPr lang="en-US" sz="1600" dirty="0" smtClean="0"/>
              <a:t> Event announcement</a:t>
            </a:r>
          </a:p>
          <a:p>
            <a:pPr>
              <a:buFont typeface="Arial"/>
              <a:buChar char="•"/>
            </a:pPr>
            <a:r>
              <a:rPr lang="en-US" sz="1600" dirty="0" smtClean="0"/>
              <a:t> Younger Optics sponsorship</a:t>
            </a:r>
          </a:p>
          <a:p>
            <a:pPr>
              <a:buFont typeface="Arial"/>
              <a:buChar char="•"/>
            </a:pPr>
            <a:r>
              <a:rPr lang="en-US" sz="1600" dirty="0" smtClean="0"/>
              <a:t> Anthony Travel tours</a:t>
            </a:r>
          </a:p>
          <a:p>
            <a:pPr>
              <a:buFont typeface="Arial"/>
              <a:buChar char="•"/>
            </a:pPr>
            <a:r>
              <a:rPr lang="en-US" sz="1600" dirty="0" smtClean="0"/>
              <a:t> Patrick visit to Tanzania</a:t>
            </a:r>
          </a:p>
          <a:p>
            <a:pPr>
              <a:buFont typeface="Arial"/>
              <a:buChar char="•"/>
            </a:pPr>
            <a:r>
              <a:rPr lang="en-US" sz="1600" dirty="0" smtClean="0"/>
              <a:t> Second Tanzania visit</a:t>
            </a:r>
          </a:p>
          <a:p>
            <a:pPr>
              <a:buFont typeface="Arial"/>
              <a:buChar char="•"/>
            </a:pPr>
            <a:r>
              <a:rPr lang="en-US" sz="1600" dirty="0" smtClean="0"/>
              <a:t> Venue switch to Arusha</a:t>
            </a:r>
          </a:p>
          <a:p>
            <a:pPr>
              <a:buFont typeface="Arial"/>
              <a:buChar char="•"/>
            </a:pPr>
            <a:r>
              <a:rPr lang="en-US" sz="1600" dirty="0" smtClean="0"/>
              <a:t> Photos available to view from visit</a:t>
            </a:r>
          </a:p>
          <a:p>
            <a:pPr>
              <a:buFont typeface="Arial"/>
              <a:buChar char="•"/>
            </a:pPr>
            <a:r>
              <a:rPr lang="en-US" sz="1600" dirty="0" smtClean="0"/>
              <a:t> Head game official announced</a:t>
            </a:r>
          </a:p>
          <a:p>
            <a:pPr>
              <a:buFont typeface="Arial"/>
              <a:buChar char="•"/>
            </a:pPr>
            <a:r>
              <a:rPr lang="en-US" sz="1600" dirty="0" smtClean="0"/>
              <a:t> Donate to well project</a:t>
            </a:r>
          </a:p>
          <a:p>
            <a:pPr>
              <a:buFont typeface="Arial"/>
              <a:buChar char="•"/>
            </a:pPr>
            <a:r>
              <a:rPr lang="en-US" sz="1600" dirty="0" smtClean="0"/>
              <a:t> Kili Bowl ITV broadcast</a:t>
            </a:r>
          </a:p>
          <a:p>
            <a:pPr>
              <a:buFont typeface="Arial"/>
              <a:buChar char="•"/>
            </a:pPr>
            <a:r>
              <a:rPr lang="en-US" sz="1600" dirty="0" smtClean="0"/>
              <a:t> Teams to host a football </a:t>
            </a:r>
            <a:r>
              <a:rPr lang="en-US" sz="1600" dirty="0" smtClean="0"/>
              <a:t>c</a:t>
            </a:r>
            <a:r>
              <a:rPr lang="en-US" sz="1600" dirty="0" smtClean="0"/>
              <a:t>linic</a:t>
            </a:r>
          </a:p>
          <a:p>
            <a:pPr>
              <a:buFont typeface="Arial"/>
              <a:buChar char="•"/>
            </a:pPr>
            <a:r>
              <a:rPr lang="en-US" sz="1600" dirty="0" smtClean="0"/>
              <a:t> Reggie Brooks to participate</a:t>
            </a:r>
          </a:p>
          <a:p>
            <a:pPr>
              <a:buFont typeface="Arial"/>
              <a:buChar char="•"/>
            </a:pPr>
            <a:r>
              <a:rPr lang="en-US" sz="1600" dirty="0" smtClean="0"/>
              <a:t> International officials</a:t>
            </a:r>
          </a:p>
          <a:p>
            <a:pPr>
              <a:buFont typeface="Arial"/>
              <a:buChar char="•"/>
            </a:pPr>
            <a:r>
              <a:rPr lang="en-US" sz="1600" dirty="0" smtClean="0"/>
              <a:t> Broadcast talent confirmed</a:t>
            </a:r>
          </a:p>
          <a:p>
            <a:pPr>
              <a:buFont typeface="Arial"/>
              <a:buChar char="•"/>
            </a:pPr>
            <a:r>
              <a:rPr lang="en-US" sz="1600" dirty="0" smtClean="0"/>
              <a:t> Drake &amp; CONADEIP spring practices</a:t>
            </a:r>
          </a:p>
        </p:txBody>
      </p:sp>
      <p:sp>
        <p:nvSpPr>
          <p:cNvPr id="5" name="TextBox 4"/>
          <p:cNvSpPr txBox="1"/>
          <p:nvPr/>
        </p:nvSpPr>
        <p:spPr>
          <a:xfrm>
            <a:off x="4724400" y="2743200"/>
            <a:ext cx="3886200" cy="3785652"/>
          </a:xfrm>
          <a:prstGeom prst="rect">
            <a:avLst/>
          </a:prstGeom>
          <a:noFill/>
        </p:spPr>
        <p:txBody>
          <a:bodyPr wrap="square" rtlCol="0">
            <a:spAutoFit/>
          </a:bodyPr>
          <a:lstStyle/>
          <a:p>
            <a:pPr>
              <a:buFont typeface="Arial"/>
              <a:buChar char="•"/>
            </a:pPr>
            <a:r>
              <a:rPr lang="en-US" sz="1600" dirty="0" smtClean="0"/>
              <a:t> Arusha Hotel partners with Kili Bowl</a:t>
            </a:r>
          </a:p>
          <a:p>
            <a:pPr>
              <a:buFont typeface="Arial"/>
              <a:buChar char="•"/>
            </a:pPr>
            <a:r>
              <a:rPr lang="en-US" sz="1600" dirty="0" smtClean="0"/>
              <a:t> </a:t>
            </a:r>
            <a:r>
              <a:rPr lang="en-US" sz="1600" dirty="0" smtClean="0"/>
              <a:t>Younger Optics sponsor reminder</a:t>
            </a:r>
          </a:p>
          <a:p>
            <a:pPr>
              <a:buFont typeface="Arial"/>
              <a:buChar char="•"/>
            </a:pPr>
            <a:r>
              <a:rPr lang="en-US" sz="1600" dirty="0" smtClean="0"/>
              <a:t> Press conference information </a:t>
            </a:r>
          </a:p>
          <a:p>
            <a:pPr>
              <a:buFont typeface="Arial"/>
              <a:buChar char="•"/>
            </a:pPr>
            <a:r>
              <a:rPr lang="en-US" sz="1600" dirty="0" smtClean="0"/>
              <a:t> Social media plans for Kili Bowl</a:t>
            </a:r>
          </a:p>
          <a:p>
            <a:pPr>
              <a:buFont typeface="Arial"/>
              <a:buChar char="•"/>
            </a:pPr>
            <a:r>
              <a:rPr lang="en-US" sz="1600" dirty="0" smtClean="0"/>
              <a:t> Staff head to Tanzania</a:t>
            </a:r>
          </a:p>
          <a:p>
            <a:pPr>
              <a:buFont typeface="Arial"/>
              <a:buChar char="•"/>
            </a:pPr>
            <a:r>
              <a:rPr lang="en-US" sz="1600" dirty="0" smtClean="0"/>
              <a:t> General notes &amp; quotes</a:t>
            </a:r>
          </a:p>
          <a:p>
            <a:pPr>
              <a:buFont typeface="Arial"/>
              <a:buChar char="•"/>
            </a:pPr>
            <a:r>
              <a:rPr lang="en-US" sz="1600" dirty="0" smtClean="0"/>
              <a:t> </a:t>
            </a:r>
            <a:r>
              <a:rPr lang="en-US" sz="1600" dirty="0" smtClean="0"/>
              <a:t>Teams arrive in Tanzania</a:t>
            </a:r>
          </a:p>
          <a:p>
            <a:pPr>
              <a:buFont typeface="Arial"/>
              <a:buChar char="•"/>
            </a:pPr>
            <a:r>
              <a:rPr lang="en-US" sz="1600" dirty="0" smtClean="0"/>
              <a:t> TANAPA sponsorship</a:t>
            </a:r>
          </a:p>
          <a:p>
            <a:pPr>
              <a:buFont typeface="Arial"/>
              <a:buChar char="•"/>
            </a:pPr>
            <a:r>
              <a:rPr lang="en-US" sz="1600" dirty="0" smtClean="0"/>
              <a:t> Team practices and football clinics</a:t>
            </a:r>
          </a:p>
          <a:p>
            <a:pPr>
              <a:buFont typeface="Arial"/>
              <a:buChar char="•"/>
            </a:pPr>
            <a:r>
              <a:rPr lang="en-US" sz="1600" dirty="0" smtClean="0"/>
              <a:t> Service projects, Stemm</a:t>
            </a:r>
          </a:p>
          <a:p>
            <a:pPr>
              <a:buFont typeface="Arial"/>
              <a:buChar char="•"/>
            </a:pPr>
            <a:r>
              <a:rPr lang="en-US" sz="1600" dirty="0" smtClean="0"/>
              <a:t> Teams benefit Moshi schools</a:t>
            </a:r>
          </a:p>
          <a:p>
            <a:pPr>
              <a:buFont typeface="Arial"/>
              <a:buChar char="•"/>
            </a:pPr>
            <a:r>
              <a:rPr lang="en-US" sz="1600" dirty="0" smtClean="0"/>
              <a:t> Group reaches Kilimanjaro summit</a:t>
            </a:r>
          </a:p>
          <a:p>
            <a:pPr>
              <a:buFont typeface="Arial"/>
              <a:buChar char="•"/>
            </a:pPr>
            <a:r>
              <a:rPr lang="en-US" sz="1600" dirty="0" smtClean="0"/>
              <a:t> Event VIPs</a:t>
            </a:r>
          </a:p>
          <a:p>
            <a:pPr>
              <a:buFont typeface="Arial"/>
              <a:buChar char="•"/>
            </a:pPr>
            <a:r>
              <a:rPr lang="en-US" sz="1600" dirty="0" smtClean="0"/>
              <a:t> Event safaris</a:t>
            </a:r>
          </a:p>
          <a:p>
            <a:pPr>
              <a:buFont typeface="Arial"/>
              <a:buChar char="•"/>
            </a:pPr>
            <a:r>
              <a:rPr lang="en-US" sz="1600" dirty="0" smtClean="0"/>
              <a:t> Ground operations</a:t>
            </a:r>
            <a:endParaRPr lang="en-US" sz="16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446359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7924800" cy="1143000"/>
          </a:xfrm>
        </p:spPr>
        <p:txBody>
          <a:bodyPr/>
          <a:lstStyle/>
          <a:p>
            <a:pPr marL="0" indent="0" algn="l">
              <a:buNone/>
            </a:pPr>
            <a:r>
              <a:rPr lang="en-US" dirty="0" smtClean="0"/>
              <a:t>Social </a:t>
            </a:r>
            <a:r>
              <a:rPr lang="en-US" dirty="0" smtClean="0"/>
              <a:t>Media</a:t>
            </a:r>
            <a:endParaRPr lang="en-US" dirty="0"/>
          </a:p>
        </p:txBody>
      </p:sp>
      <p:pic>
        <p:nvPicPr>
          <p:cNvPr id="4" name="Picture 3" descr="FB1.jpg"/>
          <p:cNvPicPr>
            <a:picLocks noChangeAspect="1"/>
          </p:cNvPicPr>
          <p:nvPr/>
        </p:nvPicPr>
        <p:blipFill>
          <a:blip r:embed="rId2"/>
          <a:stretch>
            <a:fillRect/>
          </a:stretch>
        </p:blipFill>
        <p:spPr>
          <a:xfrm>
            <a:off x="838200" y="2379192"/>
            <a:ext cx="7086600" cy="4326408"/>
          </a:xfrm>
          <a:prstGeom prst="rect">
            <a:avLst/>
          </a:prstGeom>
        </p:spPr>
      </p:pic>
      <p:sp>
        <p:nvSpPr>
          <p:cNvPr id="5" name="TextBox 4"/>
          <p:cNvSpPr txBox="1"/>
          <p:nvPr/>
        </p:nvSpPr>
        <p:spPr>
          <a:xfrm>
            <a:off x="533400" y="1295400"/>
            <a:ext cx="7620000" cy="923330"/>
          </a:xfrm>
          <a:prstGeom prst="rect">
            <a:avLst/>
          </a:prstGeom>
          <a:noFill/>
        </p:spPr>
        <p:txBody>
          <a:bodyPr wrap="square" rtlCol="0">
            <a:spAutoFit/>
          </a:bodyPr>
          <a:lstStyle/>
          <a:p>
            <a:pPr algn="just">
              <a:buFont typeface="Arial"/>
              <a:buChar char="•"/>
            </a:pPr>
            <a:r>
              <a:rPr lang="en-US" dirty="0" smtClean="0"/>
              <a:t> Regular </a:t>
            </a:r>
            <a:r>
              <a:rPr lang="en-US" dirty="0" smtClean="0"/>
              <a:t>updates were posted throughout the event to the Global Kilimanjaro Bowl Facebook page and pages were integrated with the event Twitter site, Drake and CONADEIP </a:t>
            </a:r>
            <a:r>
              <a:rPr lang="en-US" dirty="0" smtClean="0"/>
              <a:t>F</a:t>
            </a:r>
            <a:r>
              <a:rPr lang="en-US" dirty="0" smtClean="0"/>
              <a:t>acebook pages, etc</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446359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6512511" cy="1143000"/>
          </a:xfrm>
        </p:spPr>
        <p:txBody>
          <a:bodyPr/>
          <a:lstStyle/>
          <a:p>
            <a:pPr marL="0" indent="0" algn="l">
              <a:buNone/>
            </a:pPr>
            <a:r>
              <a:rPr lang="en-US" dirty="0" smtClean="0"/>
              <a:t>Social Media</a:t>
            </a:r>
            <a:endParaRPr lang="en-US" dirty="0"/>
          </a:p>
        </p:txBody>
      </p:sp>
      <p:pic>
        <p:nvPicPr>
          <p:cNvPr id="5" name="Picture 4" descr="T1.jpg"/>
          <p:cNvPicPr>
            <a:picLocks noChangeAspect="1"/>
          </p:cNvPicPr>
          <p:nvPr/>
        </p:nvPicPr>
        <p:blipFill>
          <a:blip r:embed="rId2"/>
          <a:stretch>
            <a:fillRect/>
          </a:stretch>
        </p:blipFill>
        <p:spPr>
          <a:xfrm>
            <a:off x="304801" y="1371600"/>
            <a:ext cx="3657600" cy="5099596"/>
          </a:xfrm>
          <a:prstGeom prst="rect">
            <a:avLst/>
          </a:prstGeom>
        </p:spPr>
      </p:pic>
      <p:pic>
        <p:nvPicPr>
          <p:cNvPr id="6" name="Picture 5" descr="T2.jpg"/>
          <p:cNvPicPr>
            <a:picLocks noChangeAspect="1"/>
          </p:cNvPicPr>
          <p:nvPr/>
        </p:nvPicPr>
        <p:blipFill>
          <a:blip r:embed="rId3"/>
          <a:stretch>
            <a:fillRect/>
          </a:stretch>
        </p:blipFill>
        <p:spPr>
          <a:xfrm>
            <a:off x="4800600" y="228600"/>
            <a:ext cx="3733800" cy="4572000"/>
          </a:xfrm>
          <a:prstGeom prst="rect">
            <a:avLst/>
          </a:prstGeom>
        </p:spPr>
      </p:pic>
      <p:sp>
        <p:nvSpPr>
          <p:cNvPr id="7" name="TextBox 6"/>
          <p:cNvSpPr txBox="1"/>
          <p:nvPr/>
        </p:nvSpPr>
        <p:spPr>
          <a:xfrm>
            <a:off x="4572000" y="4983540"/>
            <a:ext cx="4343400" cy="1569660"/>
          </a:xfrm>
          <a:prstGeom prst="rect">
            <a:avLst/>
          </a:prstGeom>
          <a:noFill/>
        </p:spPr>
        <p:txBody>
          <a:bodyPr wrap="square" rtlCol="0">
            <a:spAutoFit/>
          </a:bodyPr>
          <a:lstStyle/>
          <a:p>
            <a:pPr algn="just">
              <a:buFont typeface="Arial"/>
              <a:buChar char="•"/>
            </a:pPr>
            <a:r>
              <a:rPr lang="en-US" sz="1600" dirty="0" smtClean="0"/>
              <a:t> Twitter provided the ideal platform </a:t>
            </a:r>
            <a:r>
              <a:rPr lang="en-US" sz="1600" dirty="0" smtClean="0"/>
              <a:t>from which to report back plays, updates and scores on game day in the absence of an in-stadium internet connection</a:t>
            </a:r>
          </a:p>
          <a:p>
            <a:pPr algn="just">
              <a:buFont typeface="Arial"/>
              <a:buChar char="•"/>
            </a:pPr>
            <a:r>
              <a:rPr lang="en-US" sz="1600" dirty="0" smtClean="0"/>
              <a:t> Tweets were re-Tweeted by Drake and CONADEIP PR staff and by media</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446359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304800"/>
            <a:ext cx="6512511" cy="1143000"/>
          </a:xfrm>
        </p:spPr>
        <p:txBody>
          <a:bodyPr/>
          <a:lstStyle/>
          <a:p>
            <a:pPr marL="0" indent="0" algn="l">
              <a:buNone/>
            </a:pPr>
            <a:r>
              <a:rPr lang="en-US" dirty="0" smtClean="0"/>
              <a:t>Sponsors</a:t>
            </a:r>
            <a:endParaRPr lang="en-US" dirty="0"/>
          </a:p>
        </p:txBody>
      </p:sp>
      <p:pic>
        <p:nvPicPr>
          <p:cNvPr id="4" name="Content Placeholder 3"/>
          <p:cNvPicPr>
            <a:picLocks noGrp="1" noChangeAspect="1"/>
          </p:cNvPicPr>
          <p:nvPr>
            <p:ph sz="quarter" idx="13"/>
          </p:nvPr>
        </p:nvPicPr>
        <p:blipFill>
          <a:blip r:embed="rId2" cstate="print">
            <a:clrChange>
              <a:clrFrom>
                <a:srgbClr val="FFFFFF"/>
              </a:clrFrom>
              <a:clrTo>
                <a:srgbClr val="FFFFFF">
                  <a:alpha val="0"/>
                </a:srgbClr>
              </a:clrTo>
            </a:clrChange>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926379" y="0"/>
            <a:ext cx="3217621" cy="1637274"/>
          </a:xfrm>
        </p:spPr>
      </p:pic>
      <p:pic>
        <p:nvPicPr>
          <p:cNvPr id="5" name="Picture 4"/>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33400" y="152400"/>
            <a:ext cx="1600200" cy="1600200"/>
          </a:xfrm>
          <a:prstGeom prst="rect">
            <a:avLst/>
          </a:prstGeom>
        </p:spPr>
      </p:pic>
      <p:pic>
        <p:nvPicPr>
          <p:cNvPr id="6" name="Picture 5" descr="IMG_2798.JPG"/>
          <p:cNvPicPr>
            <a:picLocks noChangeAspect="1"/>
          </p:cNvPicPr>
          <p:nvPr/>
        </p:nvPicPr>
        <p:blipFill>
          <a:blip r:embed="rId4"/>
          <a:stretch>
            <a:fillRect/>
          </a:stretch>
        </p:blipFill>
        <p:spPr>
          <a:xfrm>
            <a:off x="381000" y="1905000"/>
            <a:ext cx="3149600" cy="2362200"/>
          </a:xfrm>
          <a:prstGeom prst="rect">
            <a:avLst/>
          </a:prstGeom>
          <a:ln>
            <a:solidFill>
              <a:srgbClr val="000090"/>
            </a:solidFill>
          </a:ln>
        </p:spPr>
      </p:pic>
      <p:pic>
        <p:nvPicPr>
          <p:cNvPr id="7" name="Picture 6" descr="IMG_2799.JPG"/>
          <p:cNvPicPr>
            <a:picLocks noChangeAspect="1"/>
          </p:cNvPicPr>
          <p:nvPr/>
        </p:nvPicPr>
        <p:blipFill>
          <a:blip r:embed="rId5"/>
          <a:stretch>
            <a:fillRect/>
          </a:stretch>
        </p:blipFill>
        <p:spPr>
          <a:xfrm>
            <a:off x="4953000" y="3657600"/>
            <a:ext cx="3657600" cy="2743200"/>
          </a:xfrm>
          <a:prstGeom prst="rect">
            <a:avLst/>
          </a:prstGeom>
          <a:ln>
            <a:solidFill>
              <a:srgbClr val="000090"/>
            </a:solidFill>
          </a:ln>
        </p:spPr>
      </p:pic>
      <p:sp>
        <p:nvSpPr>
          <p:cNvPr id="8" name="TextBox 7"/>
          <p:cNvSpPr txBox="1"/>
          <p:nvPr/>
        </p:nvSpPr>
        <p:spPr>
          <a:xfrm>
            <a:off x="3810000" y="1752600"/>
            <a:ext cx="4800600" cy="1754327"/>
          </a:xfrm>
          <a:prstGeom prst="rect">
            <a:avLst/>
          </a:prstGeom>
          <a:noFill/>
        </p:spPr>
        <p:txBody>
          <a:bodyPr wrap="square" rtlCol="0">
            <a:spAutoFit/>
          </a:bodyPr>
          <a:lstStyle/>
          <a:p>
            <a:pPr>
              <a:buFont typeface="Arial"/>
              <a:buChar char="•"/>
            </a:pPr>
            <a:r>
              <a:rPr lang="en-US" dirty="0" smtClean="0"/>
              <a:t> Sponsors and partners were integrated into all elements of the public relations strategy for the Global Kilimanjaro Bowl to ensure maximum exposure whenever possible</a:t>
            </a:r>
          </a:p>
          <a:p>
            <a:pPr>
              <a:buFont typeface="Arial"/>
              <a:buChar char="•"/>
            </a:pPr>
            <a:r>
              <a:rPr lang="en-US" dirty="0" smtClean="0"/>
              <a:t> Strategic brand placement at events, practices and on game day</a:t>
            </a:r>
            <a:endParaRPr lang="en-US" dirty="0"/>
          </a:p>
        </p:txBody>
      </p:sp>
      <p:sp>
        <p:nvSpPr>
          <p:cNvPr id="9" name="TextBox 8"/>
          <p:cNvSpPr txBox="1"/>
          <p:nvPr/>
        </p:nvSpPr>
        <p:spPr>
          <a:xfrm>
            <a:off x="304800" y="4343400"/>
            <a:ext cx="4343400" cy="2308324"/>
          </a:xfrm>
          <a:prstGeom prst="rect">
            <a:avLst/>
          </a:prstGeom>
          <a:noFill/>
        </p:spPr>
        <p:txBody>
          <a:bodyPr wrap="square" rtlCol="0">
            <a:spAutoFit/>
          </a:bodyPr>
          <a:lstStyle/>
          <a:p>
            <a:pPr>
              <a:buFont typeface="Arial"/>
              <a:buChar char="•"/>
            </a:pPr>
            <a:r>
              <a:rPr lang="en-US" sz="1600" dirty="0" smtClean="0"/>
              <a:t> </a:t>
            </a:r>
            <a:r>
              <a:rPr lang="en-US" sz="1600" dirty="0" smtClean="0"/>
              <a:t>S</a:t>
            </a:r>
            <a:r>
              <a:rPr lang="en-US" sz="1600" dirty="0" smtClean="0"/>
              <a:t>ponsors were included in all press releases and media pitches</a:t>
            </a:r>
          </a:p>
          <a:p>
            <a:pPr>
              <a:buFont typeface="Arial"/>
              <a:buChar char="•"/>
            </a:pPr>
            <a:r>
              <a:rPr lang="en-US" sz="1600" dirty="0" smtClean="0"/>
              <a:t> Key sponsors TANAPA, TAHA, TZ Tourist Board, The Arusha Hotel and Younger Optics were featured in standalone press releases</a:t>
            </a:r>
          </a:p>
          <a:p>
            <a:pPr>
              <a:buFont typeface="Arial"/>
              <a:buChar char="•"/>
            </a:pPr>
            <a:r>
              <a:rPr lang="en-US" sz="1600" dirty="0" smtClean="0"/>
              <a:t> Partners including the TGT facility, Nitoke Safaris and Kilele Savane were all highlighted</a:t>
            </a:r>
          </a:p>
          <a:p>
            <a:pPr>
              <a:buFont typeface="Arial"/>
              <a:buChar char="•"/>
            </a:pPr>
            <a:r>
              <a:rPr lang="en-US" sz="1600" dirty="0" smtClean="0"/>
              <a:t> The Global Football, Drake University and CONADEIP brands were all prominent</a:t>
            </a:r>
            <a:endParaRPr lang="en-US" sz="16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638207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6512511" cy="1143000"/>
          </a:xfrm>
        </p:spPr>
        <p:txBody>
          <a:bodyPr/>
          <a:lstStyle/>
          <a:p>
            <a:pPr marL="0" indent="0" algn="l">
              <a:buNone/>
            </a:pPr>
            <a:r>
              <a:rPr lang="en-US" dirty="0" smtClean="0"/>
              <a:t>TV Broadcast </a:t>
            </a: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350000" y="228600"/>
            <a:ext cx="1879600" cy="1294622"/>
          </a:xfrm>
        </p:spPr>
      </p:pic>
      <p:pic>
        <p:nvPicPr>
          <p:cNvPr id="5" name="Picture 4" descr="IMG_2810.JPG"/>
          <p:cNvPicPr>
            <a:picLocks noChangeAspect="1"/>
          </p:cNvPicPr>
          <p:nvPr/>
        </p:nvPicPr>
        <p:blipFill>
          <a:blip r:embed="rId3"/>
          <a:stretch>
            <a:fillRect/>
          </a:stretch>
        </p:blipFill>
        <p:spPr>
          <a:xfrm>
            <a:off x="609600" y="1524000"/>
            <a:ext cx="2971800" cy="2228850"/>
          </a:xfrm>
          <a:prstGeom prst="rect">
            <a:avLst/>
          </a:prstGeom>
          <a:ln>
            <a:solidFill>
              <a:srgbClr val="000090"/>
            </a:solidFill>
          </a:ln>
        </p:spPr>
      </p:pic>
      <p:pic>
        <p:nvPicPr>
          <p:cNvPr id="6" name="Picture 5" descr="IMG_2723.JPG"/>
          <p:cNvPicPr>
            <a:picLocks noChangeAspect="1"/>
          </p:cNvPicPr>
          <p:nvPr/>
        </p:nvPicPr>
        <p:blipFill>
          <a:blip r:embed="rId4"/>
          <a:stretch>
            <a:fillRect/>
          </a:stretch>
        </p:blipFill>
        <p:spPr>
          <a:xfrm>
            <a:off x="5562600" y="4114800"/>
            <a:ext cx="3124200" cy="2343150"/>
          </a:xfrm>
          <a:prstGeom prst="rect">
            <a:avLst/>
          </a:prstGeom>
          <a:ln>
            <a:solidFill>
              <a:srgbClr val="000090"/>
            </a:solidFill>
          </a:ln>
        </p:spPr>
      </p:pic>
      <p:sp>
        <p:nvSpPr>
          <p:cNvPr id="7" name="TextBox 6"/>
          <p:cNvSpPr txBox="1"/>
          <p:nvPr/>
        </p:nvSpPr>
        <p:spPr>
          <a:xfrm>
            <a:off x="3886200" y="1752600"/>
            <a:ext cx="4800600" cy="2031325"/>
          </a:xfrm>
          <a:prstGeom prst="rect">
            <a:avLst/>
          </a:prstGeom>
          <a:noFill/>
        </p:spPr>
        <p:txBody>
          <a:bodyPr wrap="square" rtlCol="0">
            <a:spAutoFit/>
          </a:bodyPr>
          <a:lstStyle/>
          <a:p>
            <a:pPr>
              <a:buFont typeface="Arial"/>
              <a:buChar char="•"/>
            </a:pPr>
            <a:r>
              <a:rPr lang="en-US" dirty="0" smtClean="0"/>
              <a:t> Preston Consulting identified Mike Carlson as the ideal game presenter to work with ITV due to his background of having helped introduce the sport to the UK TV audience</a:t>
            </a:r>
          </a:p>
          <a:p>
            <a:pPr>
              <a:buFont typeface="Arial"/>
              <a:buChar char="•"/>
            </a:pPr>
            <a:r>
              <a:rPr lang="en-US" dirty="0" smtClean="0"/>
              <a:t> An agreement was negotiated for Mike Carlson to participate in the event and also generate additional media coverage </a:t>
            </a:r>
            <a:endParaRPr lang="en-US" dirty="0"/>
          </a:p>
        </p:txBody>
      </p:sp>
      <p:sp>
        <p:nvSpPr>
          <p:cNvPr id="8" name="TextBox 7"/>
          <p:cNvSpPr txBox="1"/>
          <p:nvPr/>
        </p:nvSpPr>
        <p:spPr>
          <a:xfrm>
            <a:off x="457200" y="3962400"/>
            <a:ext cx="4876800" cy="2862323"/>
          </a:xfrm>
          <a:prstGeom prst="rect">
            <a:avLst/>
          </a:prstGeom>
          <a:noFill/>
        </p:spPr>
        <p:txBody>
          <a:bodyPr wrap="square" rtlCol="0">
            <a:spAutoFit/>
          </a:bodyPr>
          <a:lstStyle/>
          <a:p>
            <a:pPr>
              <a:buFont typeface="Arial"/>
              <a:buChar char="•"/>
            </a:pPr>
            <a:r>
              <a:rPr lang="en-US" dirty="0" smtClean="0"/>
              <a:t> Media services were provided to the broadcaster ITV throughout the build up to the Kili Bowl and during the event</a:t>
            </a:r>
          </a:p>
          <a:p>
            <a:pPr>
              <a:buFont typeface="Arial"/>
              <a:buChar char="•"/>
            </a:pPr>
            <a:r>
              <a:rPr lang="en-US" dirty="0" smtClean="0"/>
              <a:t> Footage was distributed that subsequently ran on ESPN Sportscenter, ESPN Deportes and three Des Moines TV stations local to Drake</a:t>
            </a:r>
          </a:p>
          <a:p>
            <a:pPr>
              <a:buFont typeface="Arial"/>
              <a:buChar char="•"/>
            </a:pPr>
            <a:r>
              <a:rPr lang="en-US" dirty="0" smtClean="0"/>
              <a:t> The broadcast talent pairing of Mike Carlson and Reggie Brooks were provided with information including rosters, injury updates and stats throughout the game</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453540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6512511" cy="1143000"/>
          </a:xfrm>
        </p:spPr>
        <p:txBody>
          <a:bodyPr/>
          <a:lstStyle/>
          <a:p>
            <a:pPr marL="0" indent="0" algn="l">
              <a:buNone/>
            </a:pPr>
            <a:r>
              <a:rPr lang="en-US" dirty="0" smtClean="0"/>
              <a:t>Testimonials</a:t>
            </a:r>
            <a:endParaRPr lang="en-US" dirty="0"/>
          </a:p>
        </p:txBody>
      </p:sp>
      <p:sp>
        <p:nvSpPr>
          <p:cNvPr id="3" name="Content Placeholder 2"/>
          <p:cNvSpPr>
            <a:spLocks noGrp="1"/>
          </p:cNvSpPr>
          <p:nvPr>
            <p:ph sz="quarter" idx="13"/>
          </p:nvPr>
        </p:nvSpPr>
        <p:spPr>
          <a:xfrm>
            <a:off x="457200" y="1295400"/>
            <a:ext cx="8077200" cy="5181600"/>
          </a:xfrm>
        </p:spPr>
        <p:txBody>
          <a:bodyPr>
            <a:normAutofit fontScale="70000" lnSpcReduction="20000"/>
          </a:bodyPr>
          <a:lstStyle/>
          <a:p>
            <a:pPr algn="just">
              <a:buNone/>
            </a:pPr>
            <a:r>
              <a:rPr lang="en-US" sz="2560" i="1" dirty="0" smtClean="0">
                <a:solidFill>
                  <a:schemeClr val="tx1"/>
                </a:solidFill>
                <a:cs typeface="Arial"/>
              </a:rPr>
              <a:t>	</a:t>
            </a:r>
            <a:r>
              <a:rPr lang="en-US" sz="2560" i="1" dirty="0" smtClean="0">
                <a:solidFill>
                  <a:schemeClr val="tx1"/>
                </a:solidFill>
                <a:cs typeface="Arial"/>
              </a:rPr>
              <a:t>“R</a:t>
            </a:r>
            <a:r>
              <a:rPr lang="en-US" sz="2560" i="1" dirty="0" smtClean="0">
                <a:solidFill>
                  <a:schemeClr val="tx1"/>
                </a:solidFill>
                <a:cs typeface="Arial"/>
              </a:rPr>
              <a:t>eading </a:t>
            </a:r>
            <a:r>
              <a:rPr lang="en-US" sz="2560" i="1" dirty="0" smtClean="0">
                <a:solidFill>
                  <a:schemeClr val="tx1"/>
                </a:solidFill>
                <a:cs typeface="Arial"/>
              </a:rPr>
              <a:t>all the media </a:t>
            </a:r>
            <a:r>
              <a:rPr lang="en-US" sz="2560" i="1" dirty="0" smtClean="0">
                <a:solidFill>
                  <a:schemeClr val="tx1"/>
                </a:solidFill>
                <a:cs typeface="Arial"/>
              </a:rPr>
              <a:t>clips, I </a:t>
            </a:r>
            <a:r>
              <a:rPr lang="en-US" sz="2560" i="1" dirty="0" smtClean="0">
                <a:solidFill>
                  <a:schemeClr val="tx1"/>
                </a:solidFill>
                <a:cs typeface="Arial"/>
              </a:rPr>
              <a:t>am so moved you cannot </a:t>
            </a:r>
            <a:r>
              <a:rPr lang="en-US" sz="2560" i="1" dirty="0" smtClean="0">
                <a:solidFill>
                  <a:schemeClr val="tx1"/>
                </a:solidFill>
                <a:cs typeface="Arial"/>
              </a:rPr>
              <a:t>imagine. </a:t>
            </a:r>
            <a:r>
              <a:rPr lang="en-US" sz="2560" i="1" dirty="0" smtClean="0">
                <a:solidFill>
                  <a:schemeClr val="tx1"/>
                </a:solidFill>
                <a:cs typeface="Arial"/>
              </a:rPr>
              <a:t>T</a:t>
            </a:r>
            <a:r>
              <a:rPr lang="en-US" sz="2560" i="1" dirty="0" smtClean="0">
                <a:solidFill>
                  <a:schemeClr val="tx1"/>
                </a:solidFill>
                <a:cs typeface="Arial"/>
              </a:rPr>
              <a:t>otally awesome</a:t>
            </a:r>
            <a:r>
              <a:rPr lang="en-US" sz="2560" i="1" dirty="0" smtClean="0">
                <a:solidFill>
                  <a:schemeClr val="tx1"/>
                </a:solidFill>
                <a:cs typeface="Arial"/>
              </a:rPr>
              <a:t>. W</a:t>
            </a:r>
            <a:r>
              <a:rPr lang="en-US" sz="2560" i="1" dirty="0" smtClean="0">
                <a:solidFill>
                  <a:schemeClr val="tx1"/>
                </a:solidFill>
                <a:cs typeface="Arial"/>
              </a:rPr>
              <a:t>e </a:t>
            </a:r>
            <a:r>
              <a:rPr lang="en-US" sz="2560" i="1" dirty="0" smtClean="0">
                <a:solidFill>
                  <a:schemeClr val="tx1"/>
                </a:solidFill>
                <a:cs typeface="Arial"/>
              </a:rPr>
              <a:t>hope that this will be</a:t>
            </a:r>
            <a:r>
              <a:rPr lang="en-US" sz="2560" i="1" dirty="0" smtClean="0">
                <a:solidFill>
                  <a:schemeClr val="tx1"/>
                </a:solidFill>
                <a:cs typeface="Arial"/>
              </a:rPr>
              <a:t> </a:t>
            </a:r>
            <a:r>
              <a:rPr lang="en-US" sz="2560" i="1" dirty="0" smtClean="0">
                <a:solidFill>
                  <a:schemeClr val="tx1"/>
                </a:solidFill>
                <a:cs typeface="Arial"/>
              </a:rPr>
              <a:t>’</a:t>
            </a:r>
            <a:r>
              <a:rPr lang="en-US" sz="2560" i="1" dirty="0" smtClean="0">
                <a:solidFill>
                  <a:schemeClr val="tx1"/>
                </a:solidFill>
                <a:cs typeface="Arial"/>
              </a:rPr>
              <a:t>to </a:t>
            </a:r>
            <a:r>
              <a:rPr lang="en-US" sz="2560" i="1" dirty="0" smtClean="0">
                <a:solidFill>
                  <a:schemeClr val="tx1"/>
                </a:solidFill>
                <a:cs typeface="Arial"/>
              </a:rPr>
              <a:t>be </a:t>
            </a:r>
            <a:r>
              <a:rPr lang="en-US" sz="2560" i="1" dirty="0" smtClean="0">
                <a:solidFill>
                  <a:schemeClr val="tx1"/>
                </a:solidFill>
                <a:cs typeface="Arial"/>
              </a:rPr>
              <a:t>continued’. </a:t>
            </a:r>
            <a:r>
              <a:rPr lang="en-US" sz="2560" i="1" dirty="0" smtClean="0">
                <a:solidFill>
                  <a:schemeClr val="tx1"/>
                </a:solidFill>
                <a:cs typeface="Arial"/>
              </a:rPr>
              <a:t>Y</a:t>
            </a:r>
            <a:r>
              <a:rPr lang="en-US" sz="2560" i="1" dirty="0" smtClean="0">
                <a:solidFill>
                  <a:schemeClr val="tx1"/>
                </a:solidFill>
                <a:cs typeface="Arial"/>
              </a:rPr>
              <a:t>ou </a:t>
            </a:r>
            <a:r>
              <a:rPr lang="en-US" sz="2560" i="1" dirty="0" smtClean="0">
                <a:solidFill>
                  <a:schemeClr val="tx1"/>
                </a:solidFill>
                <a:cs typeface="Arial"/>
              </a:rPr>
              <a:t>made this </a:t>
            </a:r>
            <a:r>
              <a:rPr lang="en-US" sz="2560" i="1" dirty="0" smtClean="0">
                <a:solidFill>
                  <a:schemeClr val="tx1"/>
                </a:solidFill>
                <a:cs typeface="Arial"/>
              </a:rPr>
              <a:t>happen</a:t>
            </a:r>
            <a:r>
              <a:rPr lang="en-US" sz="2560" i="1" dirty="0" smtClean="0">
                <a:solidFill>
                  <a:schemeClr val="tx1"/>
                </a:solidFill>
                <a:cs typeface="Arial"/>
              </a:rPr>
              <a:t>, </a:t>
            </a:r>
            <a:r>
              <a:rPr lang="en-US" sz="2560" i="1" dirty="0" smtClean="0">
                <a:solidFill>
                  <a:schemeClr val="tx1"/>
                </a:solidFill>
                <a:cs typeface="Arial"/>
              </a:rPr>
              <a:t>as </a:t>
            </a:r>
            <a:r>
              <a:rPr lang="en-US" sz="2560" i="1" dirty="0" smtClean="0">
                <a:solidFill>
                  <a:schemeClr val="tx1"/>
                </a:solidFill>
                <a:cs typeface="Arial"/>
              </a:rPr>
              <a:t>did the </a:t>
            </a:r>
            <a:r>
              <a:rPr lang="en-US" sz="2560" i="1" dirty="0" smtClean="0">
                <a:solidFill>
                  <a:schemeClr val="tx1"/>
                </a:solidFill>
                <a:cs typeface="Arial"/>
              </a:rPr>
              <a:t>players… Hongera! </a:t>
            </a:r>
            <a:r>
              <a:rPr lang="en-US" sz="2560" i="1" dirty="0" smtClean="0">
                <a:solidFill>
                  <a:schemeClr val="tx1"/>
                </a:solidFill>
                <a:cs typeface="Arial"/>
              </a:rPr>
              <a:t>A</a:t>
            </a:r>
            <a:r>
              <a:rPr lang="en-US" sz="2560" i="1" dirty="0" smtClean="0">
                <a:solidFill>
                  <a:schemeClr val="tx1"/>
                </a:solidFill>
                <a:cs typeface="Arial"/>
              </a:rPr>
              <a:t>nd </a:t>
            </a:r>
            <a:r>
              <a:rPr lang="en-US" sz="2560" i="1" dirty="0" smtClean="0">
                <a:solidFill>
                  <a:schemeClr val="tx1"/>
                </a:solidFill>
                <a:cs typeface="Arial"/>
              </a:rPr>
              <a:t>M</a:t>
            </a:r>
            <a:r>
              <a:rPr lang="en-US" sz="2560" i="1" dirty="0" smtClean="0">
                <a:solidFill>
                  <a:schemeClr val="tx1"/>
                </a:solidFill>
                <a:cs typeface="Arial"/>
              </a:rPr>
              <a:t>ichael, the </a:t>
            </a:r>
            <a:r>
              <a:rPr lang="en-US" sz="2560" i="1" dirty="0" smtClean="0">
                <a:solidFill>
                  <a:schemeClr val="tx1"/>
                </a:solidFill>
                <a:cs typeface="Arial"/>
              </a:rPr>
              <a:t>coverage...wow</a:t>
            </a:r>
            <a:r>
              <a:rPr lang="en-US" sz="2560" i="1" dirty="0" smtClean="0">
                <a:solidFill>
                  <a:schemeClr val="tx1"/>
                </a:solidFill>
                <a:cs typeface="Arial"/>
              </a:rPr>
              <a:t>!”</a:t>
            </a:r>
            <a:br>
              <a:rPr lang="en-US" sz="2560" i="1" dirty="0" smtClean="0">
                <a:solidFill>
                  <a:schemeClr val="tx1"/>
                </a:solidFill>
                <a:cs typeface="Arial"/>
              </a:rPr>
            </a:br>
            <a:endParaRPr lang="en-US" sz="2560" dirty="0" smtClean="0">
              <a:solidFill>
                <a:schemeClr val="tx1"/>
              </a:solidFill>
              <a:cs typeface="Arial"/>
            </a:endParaRPr>
          </a:p>
          <a:p>
            <a:pPr>
              <a:buNone/>
            </a:pPr>
            <a:r>
              <a:rPr lang="en-US" sz="2560" dirty="0" smtClean="0">
                <a:solidFill>
                  <a:schemeClr val="tx1"/>
                </a:solidFill>
                <a:cs typeface="Arial"/>
              </a:rPr>
              <a:t>	- </a:t>
            </a:r>
            <a:r>
              <a:rPr lang="en-US" sz="2560" dirty="0" smtClean="0">
                <a:solidFill>
                  <a:schemeClr val="tx1"/>
                </a:solidFill>
                <a:cs typeface="Arial"/>
              </a:rPr>
              <a:t>Karen Hoffman, President, </a:t>
            </a:r>
            <a:r>
              <a:rPr lang="en-US" sz="2560" dirty="0" smtClean="0">
                <a:solidFill>
                  <a:schemeClr val="tx1"/>
                </a:solidFill>
                <a:cs typeface="Arial"/>
              </a:rPr>
              <a:t>Bradford Global</a:t>
            </a:r>
            <a:r>
              <a:rPr lang="en-US" sz="2560" dirty="0" smtClean="0">
                <a:solidFill>
                  <a:schemeClr val="tx1"/>
                </a:solidFill>
                <a:cs typeface="Arial"/>
              </a:rPr>
              <a:t> </a:t>
            </a:r>
            <a:r>
              <a:rPr lang="en-US" sz="2560" dirty="0" smtClean="0">
                <a:solidFill>
                  <a:schemeClr val="tx1"/>
                </a:solidFill>
                <a:cs typeface="Arial"/>
              </a:rPr>
              <a:t>M</a:t>
            </a:r>
            <a:r>
              <a:rPr lang="en-US" sz="2560" dirty="0" smtClean="0">
                <a:solidFill>
                  <a:schemeClr val="tx1"/>
                </a:solidFill>
                <a:cs typeface="Arial"/>
              </a:rPr>
              <a:t>arketing, Tanzania</a:t>
            </a:r>
          </a:p>
          <a:p>
            <a:pPr algn="just">
              <a:buNone/>
            </a:pPr>
            <a:r>
              <a:rPr lang="en-US" sz="2560" i="1" dirty="0" smtClean="0">
                <a:solidFill>
                  <a:schemeClr val="tx1"/>
                </a:solidFill>
                <a:ea typeface="Consolas"/>
                <a:cs typeface="Arial"/>
              </a:rPr>
              <a:t>	</a:t>
            </a:r>
          </a:p>
          <a:p>
            <a:pPr algn="just">
              <a:buNone/>
            </a:pPr>
            <a:r>
              <a:rPr lang="en-US" sz="2560" i="1" dirty="0" smtClean="0">
                <a:solidFill>
                  <a:schemeClr val="tx1"/>
                </a:solidFill>
                <a:ea typeface="Consolas"/>
                <a:cs typeface="Arial"/>
              </a:rPr>
              <a:t>	</a:t>
            </a:r>
            <a:r>
              <a:rPr lang="en-US" sz="2560" i="1" dirty="0" smtClean="0">
                <a:solidFill>
                  <a:schemeClr val="tx1"/>
                </a:solidFill>
                <a:ea typeface="Consolas"/>
                <a:cs typeface="Arial"/>
              </a:rPr>
              <a:t>“I </a:t>
            </a:r>
            <a:r>
              <a:rPr lang="en-US" sz="2560" i="1" dirty="0" smtClean="0">
                <a:solidFill>
                  <a:schemeClr val="tx1"/>
                </a:solidFill>
                <a:ea typeface="Consolas"/>
                <a:cs typeface="Arial"/>
              </a:rPr>
              <a:t>would like to extend our gratefulness to you and the </a:t>
            </a:r>
            <a:r>
              <a:rPr lang="en-US" sz="2560" i="1" dirty="0" smtClean="0">
                <a:solidFill>
                  <a:schemeClr val="tx1"/>
                </a:solidFill>
                <a:ea typeface="Consolas"/>
                <a:cs typeface="Arial"/>
              </a:rPr>
              <a:t>entire</a:t>
            </a:r>
            <a:r>
              <a:rPr lang="en-US" sz="2560" i="1" dirty="0" smtClean="0">
                <a:solidFill>
                  <a:schemeClr val="tx1"/>
                </a:solidFill>
                <a:ea typeface="Consolas"/>
                <a:cs typeface="Arial"/>
              </a:rPr>
              <a:t> </a:t>
            </a:r>
            <a:r>
              <a:rPr lang="en-US" sz="2560" i="1" dirty="0" smtClean="0">
                <a:solidFill>
                  <a:schemeClr val="tx1"/>
                </a:solidFill>
                <a:ea typeface="Consolas"/>
                <a:cs typeface="Arial"/>
              </a:rPr>
              <a:t>Global Football </a:t>
            </a:r>
            <a:r>
              <a:rPr lang="en-US" sz="2560" i="1" dirty="0" smtClean="0">
                <a:solidFill>
                  <a:schemeClr val="tx1"/>
                </a:solidFill>
                <a:ea typeface="Consolas"/>
                <a:cs typeface="Arial"/>
              </a:rPr>
              <a:t>Team</a:t>
            </a:r>
            <a:r>
              <a:rPr lang="en-US" sz="2560" i="1" dirty="0" smtClean="0">
                <a:solidFill>
                  <a:schemeClr val="tx1"/>
                </a:solidFill>
                <a:ea typeface="Consolas"/>
                <a:cs typeface="Arial"/>
              </a:rPr>
              <a:t>, Drake </a:t>
            </a:r>
            <a:r>
              <a:rPr lang="en-US" sz="2560" i="1" dirty="0" smtClean="0">
                <a:solidFill>
                  <a:schemeClr val="tx1"/>
                </a:solidFill>
                <a:ea typeface="Consolas"/>
                <a:cs typeface="Arial"/>
              </a:rPr>
              <a:t>University, the Mexico team and everyone </a:t>
            </a:r>
            <a:r>
              <a:rPr lang="en-US" sz="2560" i="1" dirty="0" smtClean="0">
                <a:solidFill>
                  <a:schemeClr val="tx1"/>
                </a:solidFill>
                <a:ea typeface="Consolas"/>
                <a:cs typeface="Arial"/>
              </a:rPr>
              <a:t>who</a:t>
            </a:r>
            <a:r>
              <a:rPr lang="en-US" sz="2560" i="1" dirty="0" smtClean="0">
                <a:solidFill>
                  <a:schemeClr val="tx1"/>
                </a:solidFill>
                <a:ea typeface="Consolas"/>
                <a:cs typeface="Arial"/>
              </a:rPr>
              <a:t> </a:t>
            </a:r>
            <a:r>
              <a:rPr lang="en-US" sz="2560" i="1" dirty="0" smtClean="0">
                <a:solidFill>
                  <a:schemeClr val="tx1"/>
                </a:solidFill>
                <a:ea typeface="Consolas"/>
                <a:cs typeface="Arial"/>
              </a:rPr>
              <a:t>allowed us </a:t>
            </a:r>
            <a:r>
              <a:rPr lang="en-US" sz="2560" i="1" dirty="0" smtClean="0">
                <a:solidFill>
                  <a:schemeClr val="tx1"/>
                </a:solidFill>
                <a:ea typeface="Consolas"/>
                <a:cs typeface="Arial"/>
              </a:rPr>
              <a:t>to participate and gain access to film and experience history </a:t>
            </a:r>
            <a:r>
              <a:rPr lang="en-US" sz="2560" i="1" dirty="0" smtClean="0">
                <a:solidFill>
                  <a:schemeClr val="tx1"/>
                </a:solidFill>
                <a:ea typeface="Consolas"/>
                <a:cs typeface="Arial"/>
              </a:rPr>
              <a:t>during</a:t>
            </a:r>
            <a:r>
              <a:rPr lang="en-US" sz="2560" i="1" dirty="0" smtClean="0">
                <a:solidFill>
                  <a:schemeClr val="tx1"/>
                </a:solidFill>
                <a:ea typeface="Consolas"/>
                <a:cs typeface="Arial"/>
              </a:rPr>
              <a:t> </a:t>
            </a:r>
            <a:r>
              <a:rPr lang="en-US" sz="2560" i="1" dirty="0" smtClean="0">
                <a:solidFill>
                  <a:schemeClr val="tx1"/>
                </a:solidFill>
                <a:ea typeface="Consolas"/>
                <a:cs typeface="Arial"/>
              </a:rPr>
              <a:t>the Global Kili Bowl </a:t>
            </a:r>
            <a:r>
              <a:rPr lang="en-US" sz="2560" i="1" dirty="0" smtClean="0">
                <a:solidFill>
                  <a:schemeClr val="tx1"/>
                </a:solidFill>
                <a:ea typeface="Consolas"/>
                <a:cs typeface="Arial"/>
              </a:rPr>
              <a:t>last weekend.</a:t>
            </a:r>
            <a:r>
              <a:rPr lang="en-US" sz="2560" i="1" dirty="0" smtClean="0">
                <a:solidFill>
                  <a:schemeClr val="tx1"/>
                </a:solidFill>
                <a:ea typeface="Consolas"/>
                <a:cs typeface="Arial"/>
              </a:rPr>
              <a:t>  We </a:t>
            </a:r>
            <a:r>
              <a:rPr lang="en-US" sz="2560" i="1" dirty="0" smtClean="0">
                <a:solidFill>
                  <a:schemeClr val="tx1"/>
                </a:solidFill>
                <a:ea typeface="Consolas"/>
                <a:cs typeface="Arial"/>
              </a:rPr>
              <a:t>will forever be grateful</a:t>
            </a:r>
            <a:r>
              <a:rPr lang="en-US" sz="2560" i="1" dirty="0" smtClean="0">
                <a:solidFill>
                  <a:schemeClr val="tx1"/>
                </a:solidFill>
                <a:ea typeface="Consolas"/>
                <a:cs typeface="Arial"/>
              </a:rPr>
              <a:t>.”</a:t>
            </a:r>
            <a:br>
              <a:rPr lang="en-US" sz="2560" i="1" dirty="0" smtClean="0">
                <a:solidFill>
                  <a:schemeClr val="tx1"/>
                </a:solidFill>
                <a:ea typeface="Consolas"/>
                <a:cs typeface="Arial"/>
              </a:rPr>
            </a:br>
            <a:endParaRPr lang="en-US" sz="2560" i="1" dirty="0" smtClean="0">
              <a:solidFill>
                <a:schemeClr val="tx1"/>
              </a:solidFill>
              <a:ea typeface="Consolas"/>
              <a:cs typeface="Arial"/>
            </a:endParaRPr>
          </a:p>
          <a:p>
            <a:pPr>
              <a:buNone/>
            </a:pPr>
            <a:r>
              <a:rPr lang="en-US" sz="2560" dirty="0" smtClean="0">
                <a:solidFill>
                  <a:schemeClr val="tx1"/>
                </a:solidFill>
                <a:ea typeface="Consolas"/>
                <a:cs typeface="Arial"/>
              </a:rPr>
              <a:t>	- Lukas Mwanzia, Beyond Pictures Ltd, Kenya</a:t>
            </a:r>
          </a:p>
          <a:p>
            <a:pPr>
              <a:buNone/>
            </a:pPr>
            <a:endParaRPr lang="en-US" sz="2560" dirty="0" smtClean="0">
              <a:solidFill>
                <a:schemeClr val="tx1"/>
              </a:solidFill>
              <a:ea typeface="Consolas"/>
              <a:cs typeface="Arial"/>
            </a:endParaRPr>
          </a:p>
          <a:p>
            <a:pPr algn="just">
              <a:buNone/>
            </a:pPr>
            <a:r>
              <a:rPr lang="en-US" sz="2560" i="1" dirty="0" smtClean="0">
                <a:solidFill>
                  <a:srgbClr val="000000"/>
                </a:solidFill>
              </a:rPr>
              <a:t>	“Outstanding</a:t>
            </a:r>
            <a:r>
              <a:rPr lang="en-US" sz="2560" i="1" dirty="0" smtClean="0">
                <a:solidFill>
                  <a:srgbClr val="000000"/>
                </a:solidFill>
              </a:rPr>
              <a:t>!</a:t>
            </a:r>
            <a:r>
              <a:rPr lang="en-US" sz="2560" i="1" dirty="0" smtClean="0">
                <a:solidFill>
                  <a:srgbClr val="000000"/>
                </a:solidFill>
              </a:rPr>
              <a:t> Thanks </a:t>
            </a:r>
            <a:r>
              <a:rPr lang="en-US" sz="2560" i="1" dirty="0" smtClean="0">
                <a:solidFill>
                  <a:srgbClr val="000000"/>
                </a:solidFill>
              </a:rPr>
              <a:t>again for all of your hard work.  The beauty of this trip (as you captured perfectly) is all the people who unselfishly came together to do something special and much bigger than themselves</a:t>
            </a:r>
            <a:r>
              <a:rPr lang="en-US" sz="2560" i="1" dirty="0" smtClean="0">
                <a:solidFill>
                  <a:srgbClr val="000000"/>
                </a:solidFill>
              </a:rPr>
              <a:t>. </a:t>
            </a:r>
            <a:r>
              <a:rPr lang="en-US" sz="2560" i="1" dirty="0" smtClean="0">
                <a:solidFill>
                  <a:srgbClr val="000000"/>
                </a:solidFill>
              </a:rPr>
              <a:t>This is fantastic.</a:t>
            </a:r>
            <a:r>
              <a:rPr lang="en-US" sz="2560" i="1" dirty="0" smtClean="0">
                <a:solidFill>
                  <a:srgbClr val="000000"/>
                </a:solidFill>
              </a:rPr>
              <a:t> I </a:t>
            </a:r>
            <a:r>
              <a:rPr lang="en-US" sz="2560" i="1" dirty="0" smtClean="0">
                <a:solidFill>
                  <a:srgbClr val="000000"/>
                </a:solidFill>
              </a:rPr>
              <a:t>am far from over this trip</a:t>
            </a:r>
            <a:r>
              <a:rPr lang="en-US" sz="2560" i="1" dirty="0" smtClean="0">
                <a:solidFill>
                  <a:srgbClr val="000000"/>
                </a:solidFill>
              </a:rPr>
              <a:t>.”</a:t>
            </a:r>
            <a:br>
              <a:rPr lang="en-US" sz="2560" i="1" dirty="0" smtClean="0">
                <a:solidFill>
                  <a:srgbClr val="000000"/>
                </a:solidFill>
              </a:rPr>
            </a:br>
            <a:endParaRPr lang="en-US" sz="2560" i="1" dirty="0" smtClean="0">
              <a:solidFill>
                <a:srgbClr val="000000"/>
              </a:solidFill>
            </a:endParaRPr>
          </a:p>
          <a:p>
            <a:pPr>
              <a:buNone/>
            </a:pPr>
            <a:r>
              <a:rPr lang="en-US" sz="2560" dirty="0" smtClean="0">
                <a:solidFill>
                  <a:srgbClr val="000000"/>
                </a:solidFill>
                <a:ea typeface="Consolas"/>
                <a:cs typeface="Arial"/>
              </a:rPr>
              <a:t>	- Chris Creighton, Head Football Coach, Drake University</a:t>
            </a:r>
          </a:p>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109575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543800" cy="1143000"/>
          </a:xfrm>
        </p:spPr>
        <p:txBody>
          <a:bodyPr/>
          <a:lstStyle/>
          <a:p>
            <a:pPr marL="0" indent="0" algn="l">
              <a:buNone/>
            </a:pPr>
            <a:r>
              <a:rPr lang="en-US" dirty="0" smtClean="0"/>
              <a:t>Future Recommendations</a:t>
            </a:r>
            <a:endParaRPr lang="en-US" dirty="0"/>
          </a:p>
        </p:txBody>
      </p:sp>
      <p:sp>
        <p:nvSpPr>
          <p:cNvPr id="3" name="Content Placeholder 2"/>
          <p:cNvSpPr>
            <a:spLocks noGrp="1"/>
          </p:cNvSpPr>
          <p:nvPr>
            <p:ph sz="quarter" idx="13"/>
          </p:nvPr>
        </p:nvSpPr>
        <p:spPr>
          <a:xfrm>
            <a:off x="457200" y="1447800"/>
            <a:ext cx="8382000" cy="4876800"/>
          </a:xfrm>
        </p:spPr>
        <p:txBody>
          <a:bodyPr>
            <a:normAutofit fontScale="92500" lnSpcReduction="10000"/>
          </a:bodyPr>
          <a:lstStyle/>
          <a:p>
            <a:pPr>
              <a:buClr>
                <a:schemeClr val="tx1"/>
              </a:buClr>
              <a:buFont typeface="Arial"/>
              <a:buChar char="•"/>
            </a:pPr>
            <a:r>
              <a:rPr lang="en-US" dirty="0" smtClean="0"/>
              <a:t>Pitch event to NFL Network, encouraging them </a:t>
            </a:r>
            <a:r>
              <a:rPr lang="en-US" dirty="0" smtClean="0"/>
              <a:t>to send a NFL Films crew to shoot footage</a:t>
            </a:r>
          </a:p>
          <a:p>
            <a:pPr>
              <a:buClr>
                <a:schemeClr val="tx1"/>
              </a:buClr>
              <a:buFont typeface="Arial"/>
              <a:buChar char="•"/>
            </a:pPr>
            <a:r>
              <a:rPr lang="en-US" dirty="0" smtClean="0"/>
              <a:t>Explore a means to provide satellite footage, radio broadcast and webcast</a:t>
            </a:r>
          </a:p>
          <a:p>
            <a:pPr>
              <a:buClr>
                <a:schemeClr val="tx1"/>
              </a:buClr>
              <a:buFont typeface="Arial"/>
              <a:buChar char="•"/>
            </a:pPr>
            <a:r>
              <a:rPr lang="en-US" dirty="0" smtClean="0"/>
              <a:t>Increase national media commitments</a:t>
            </a:r>
          </a:p>
          <a:p>
            <a:pPr>
              <a:buClr>
                <a:schemeClr val="tx1"/>
              </a:buClr>
              <a:buFont typeface="Arial"/>
              <a:buChar char="•"/>
            </a:pPr>
            <a:r>
              <a:rPr lang="en-US" dirty="0" smtClean="0"/>
              <a:t>Ensure the likes of SI or ESPN Magazine send a reporter to cover events</a:t>
            </a:r>
          </a:p>
          <a:p>
            <a:pPr>
              <a:buClr>
                <a:schemeClr val="tx1"/>
              </a:buClr>
              <a:buFont typeface="Arial"/>
              <a:buChar char="•"/>
            </a:pPr>
            <a:r>
              <a:rPr lang="en-US" dirty="0" smtClean="0"/>
              <a:t>Partner with NFL or prominent player / coach to travel and serve as an honorary representative and assist with coaching clinics</a:t>
            </a:r>
          </a:p>
          <a:p>
            <a:pPr>
              <a:buClr>
                <a:schemeClr val="tx1"/>
              </a:buClr>
              <a:buFont typeface="Arial"/>
              <a:buChar char="•"/>
            </a:pPr>
            <a:r>
              <a:rPr lang="en-US" dirty="0" smtClean="0"/>
              <a:t>Implement a revised social media strategy to better penetrate the followers of the participating teams</a:t>
            </a:r>
          </a:p>
          <a:p>
            <a:pPr>
              <a:buClr>
                <a:schemeClr val="tx1"/>
              </a:buClr>
              <a:buFont typeface="Arial"/>
              <a:buChar char="•"/>
            </a:pPr>
            <a:r>
              <a:rPr lang="en-US" dirty="0" smtClean="0"/>
              <a:t>Integrate International Federation of American Football (IFAF) to open the event to a wider football audience</a:t>
            </a:r>
          </a:p>
          <a:p>
            <a:pPr>
              <a:buClr>
                <a:schemeClr val="tx1"/>
              </a:buClr>
              <a:buFont typeface="Arial"/>
              <a:buChar char="•"/>
            </a:pPr>
            <a:r>
              <a:rPr lang="en-US" dirty="0" smtClean="0"/>
              <a:t>Source an event-specific photographer available for the duration</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726873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52400"/>
            <a:ext cx="6512511" cy="1143000"/>
          </a:xfrm>
        </p:spPr>
        <p:txBody>
          <a:bodyPr/>
          <a:lstStyle/>
          <a:p>
            <a:pPr marL="0" indent="0" algn="l">
              <a:buNone/>
            </a:pPr>
            <a:r>
              <a:rPr lang="en-US" dirty="0" smtClean="0"/>
              <a:t>Hits</a:t>
            </a:r>
            <a:endParaRPr lang="en-US" dirty="0"/>
          </a:p>
        </p:txBody>
      </p:sp>
      <p:sp>
        <p:nvSpPr>
          <p:cNvPr id="2" name="Content Placeholder 1"/>
          <p:cNvSpPr>
            <a:spLocks noGrp="1"/>
          </p:cNvSpPr>
          <p:nvPr>
            <p:ph sz="quarter" idx="13"/>
          </p:nvPr>
        </p:nvSpPr>
        <p:spPr>
          <a:xfrm>
            <a:off x="304800" y="990600"/>
            <a:ext cx="8534400" cy="5715000"/>
          </a:xfrm>
        </p:spPr>
        <p:txBody>
          <a:bodyPr>
            <a:noAutofit/>
          </a:bodyPr>
          <a:lstStyle/>
          <a:p>
            <a:pPr>
              <a:buClr>
                <a:schemeClr val="tx1"/>
              </a:buClr>
              <a:buFont typeface="Arial"/>
              <a:buChar char="•"/>
            </a:pPr>
            <a:r>
              <a:rPr lang="en-US" sz="1800" dirty="0" smtClean="0"/>
              <a:t>U.S. national TV exposure on ESPN Sportscenter and ESPN First Take</a:t>
            </a:r>
          </a:p>
          <a:p>
            <a:pPr>
              <a:buClr>
                <a:schemeClr val="tx1"/>
              </a:buClr>
              <a:buFont typeface="Arial"/>
              <a:buChar char="•"/>
            </a:pPr>
            <a:r>
              <a:rPr lang="en-US" sz="1800" dirty="0" smtClean="0"/>
              <a:t>U.S. national print coverage in ESPN The Magazine (circulation 2 million, readership 15.3 million)</a:t>
            </a:r>
          </a:p>
          <a:p>
            <a:pPr>
              <a:buClr>
                <a:schemeClr val="tx1"/>
              </a:buClr>
              <a:buFont typeface="Arial"/>
              <a:buChar char="•"/>
            </a:pPr>
            <a:r>
              <a:rPr lang="en-US" sz="1800" dirty="0" smtClean="0"/>
              <a:t>More </a:t>
            </a:r>
            <a:r>
              <a:rPr lang="en-US" sz="1800" dirty="0" smtClean="0"/>
              <a:t>than 100 newspaper features, including USA Today, New York Times, Boston Globe and Los </a:t>
            </a:r>
            <a:r>
              <a:rPr lang="en-US" sz="1800" dirty="0" smtClean="0"/>
              <a:t>Angeles Times with a circulation</a:t>
            </a:r>
            <a:r>
              <a:rPr lang="en-US" sz="1800" dirty="0" smtClean="0"/>
              <a:t> total of </a:t>
            </a:r>
            <a:r>
              <a:rPr lang="en-US" sz="1800" dirty="0" smtClean="0"/>
              <a:t>20 </a:t>
            </a:r>
            <a:r>
              <a:rPr lang="en-US" sz="1800" dirty="0" smtClean="0"/>
              <a:t>million</a:t>
            </a:r>
          </a:p>
          <a:p>
            <a:pPr>
              <a:buClr>
                <a:schemeClr val="tx1"/>
              </a:buClr>
              <a:buFont typeface="Arial"/>
              <a:buChar char="•"/>
            </a:pPr>
            <a:r>
              <a:rPr lang="en-US" sz="1800" dirty="0" smtClean="0"/>
              <a:t>Game coverage on three Des Moines TV news stations local to Drake</a:t>
            </a:r>
          </a:p>
          <a:p>
            <a:pPr>
              <a:buClr>
                <a:schemeClr val="tx1"/>
              </a:buClr>
              <a:buFont typeface="Arial"/>
              <a:buChar char="•"/>
            </a:pPr>
            <a:r>
              <a:rPr lang="en-US" sz="1800" dirty="0" smtClean="0"/>
              <a:t>Wire story nationally through Associated Press and internationally via Reuters</a:t>
            </a:r>
          </a:p>
          <a:p>
            <a:pPr>
              <a:buClr>
                <a:schemeClr val="tx1"/>
              </a:buClr>
              <a:buFont typeface="Arial"/>
              <a:buChar char="•"/>
            </a:pPr>
            <a:r>
              <a:rPr lang="en-US" sz="1800" dirty="0" smtClean="0"/>
              <a:t>Worldwide radio feature through BBC World Service</a:t>
            </a:r>
          </a:p>
          <a:p>
            <a:pPr>
              <a:buClr>
                <a:schemeClr val="tx1"/>
              </a:buClr>
              <a:buFont typeface="Arial"/>
              <a:buChar char="•"/>
            </a:pPr>
            <a:r>
              <a:rPr lang="en-US" sz="1800" dirty="0" smtClean="0"/>
              <a:t>Prominent features on YahooSports.com and SI.com</a:t>
            </a:r>
          </a:p>
          <a:p>
            <a:pPr>
              <a:buClr>
                <a:schemeClr val="tx1"/>
              </a:buClr>
              <a:buFont typeface="Arial"/>
              <a:buChar char="•"/>
            </a:pPr>
            <a:r>
              <a:rPr lang="en-US" sz="1800" dirty="0" smtClean="0"/>
              <a:t>Sourced experienced presenter to call game for ITV broadcast</a:t>
            </a:r>
          </a:p>
          <a:p>
            <a:pPr>
              <a:buClr>
                <a:schemeClr val="tx1"/>
              </a:buClr>
              <a:buFont typeface="Arial"/>
              <a:buChar char="•"/>
            </a:pPr>
            <a:r>
              <a:rPr lang="en-US" sz="1800" dirty="0" smtClean="0"/>
              <a:t>All media events attended by more than 15 Arusha and national African media</a:t>
            </a:r>
          </a:p>
          <a:p>
            <a:pPr>
              <a:buClr>
                <a:schemeClr val="tx1"/>
              </a:buClr>
              <a:buFont typeface="Arial"/>
              <a:buChar char="•"/>
            </a:pPr>
            <a:r>
              <a:rPr lang="en-US" sz="1800" dirty="0" smtClean="0"/>
              <a:t>Blanket media coverage among Arusha media and further afield</a:t>
            </a:r>
          </a:p>
          <a:p>
            <a:pPr>
              <a:buClr>
                <a:schemeClr val="tx1"/>
              </a:buClr>
              <a:buFont typeface="Arial"/>
              <a:buChar char="•"/>
            </a:pPr>
            <a:r>
              <a:rPr lang="en-US" sz="1800" dirty="0" smtClean="0"/>
              <a:t>International TV feature on ESPN Deportes</a:t>
            </a:r>
          </a:p>
          <a:p>
            <a:pPr>
              <a:buClr>
                <a:schemeClr val="tx1"/>
              </a:buClr>
              <a:buFont typeface="Arial"/>
              <a:buChar char="•"/>
            </a:pPr>
            <a:r>
              <a:rPr lang="en-US" sz="1800" dirty="0" smtClean="0"/>
              <a:t>Social media presence on Facebook, Twitter and YouTube including live Tweets</a:t>
            </a:r>
          </a:p>
          <a:p>
            <a:pPr>
              <a:buClr>
                <a:schemeClr val="tx1"/>
              </a:buClr>
              <a:buFont typeface="Arial"/>
              <a:buChar char="•"/>
            </a:pPr>
            <a:r>
              <a:rPr lang="en-US" sz="1800" dirty="0" smtClean="0"/>
              <a:t>Photos provided by Chris Donahue</a:t>
            </a:r>
          </a:p>
          <a:p>
            <a:pPr>
              <a:buClr>
                <a:schemeClr val="tx1"/>
              </a:buClr>
              <a:buFont typeface="Arial"/>
              <a:buChar char="•"/>
            </a:pPr>
            <a:r>
              <a:rPr lang="en-US" sz="1800" dirty="0" smtClean="0"/>
              <a:t>Des Moines Register blog by E.J. Walter</a:t>
            </a:r>
            <a:endParaRPr lang="en-US" sz="1800" dirty="0" smtClean="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41784996"/>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543800" cy="1143000"/>
          </a:xfrm>
        </p:spPr>
        <p:txBody>
          <a:bodyPr/>
          <a:lstStyle/>
          <a:p>
            <a:pPr marL="0" indent="0" algn="l">
              <a:buNone/>
            </a:pPr>
            <a:r>
              <a:rPr lang="en-US" dirty="0" smtClean="0"/>
              <a:t>Preston Consulting</a:t>
            </a:r>
            <a:endParaRPr lang="en-US" dirty="0"/>
          </a:p>
        </p:txBody>
      </p:sp>
      <p:sp>
        <p:nvSpPr>
          <p:cNvPr id="3" name="Content Placeholder 2"/>
          <p:cNvSpPr>
            <a:spLocks noGrp="1"/>
          </p:cNvSpPr>
          <p:nvPr>
            <p:ph sz="quarter" idx="13"/>
          </p:nvPr>
        </p:nvSpPr>
        <p:spPr>
          <a:xfrm>
            <a:off x="457200" y="1447800"/>
            <a:ext cx="8382000" cy="4876800"/>
          </a:xfrm>
        </p:spPr>
        <p:txBody>
          <a:bodyPr anchor="b">
            <a:normAutofit fontScale="92500" lnSpcReduction="10000"/>
          </a:bodyPr>
          <a:lstStyle/>
          <a:p>
            <a:pPr lvl="0">
              <a:buNone/>
            </a:pPr>
            <a:r>
              <a:rPr lang="en-US" sz="2000" dirty="0" smtClean="0"/>
              <a:t>	</a:t>
            </a:r>
          </a:p>
          <a:p>
            <a:pPr lvl="0" algn="ctr">
              <a:buNone/>
            </a:pPr>
            <a:r>
              <a:rPr lang="en-US" sz="2000" dirty="0" smtClean="0"/>
              <a:t>For </a:t>
            </a:r>
            <a:r>
              <a:rPr lang="en-US" sz="2000" dirty="0" smtClean="0"/>
              <a:t>more than a decade</a:t>
            </a:r>
            <a:r>
              <a:rPr lang="en-US" sz="2000" dirty="0" smtClean="0"/>
              <a:t> Preston Consulting has </a:t>
            </a:r>
            <a:r>
              <a:rPr lang="en-US" sz="2000" dirty="0" smtClean="0"/>
              <a:t>promoted events in the international sporting arena on five </a:t>
            </a:r>
            <a:r>
              <a:rPr lang="en-US" sz="2000" dirty="0" smtClean="0"/>
              <a:t>continents </a:t>
            </a:r>
            <a:r>
              <a:rPr lang="en-US" sz="2000" dirty="0" smtClean="0"/>
              <a:t>for clients including the National Football League, Global Football, USA Football, </a:t>
            </a:r>
            <a:r>
              <a:rPr lang="en-US" sz="2000" dirty="0" smtClean="0"/>
              <a:t>IFAF, Major League Soccer, Fathead, Soccer United Marketing, Arena Football </a:t>
            </a:r>
            <a:r>
              <a:rPr lang="en-US" sz="2000" dirty="0" smtClean="0"/>
              <a:t>and</a:t>
            </a:r>
            <a:r>
              <a:rPr lang="en-US" sz="2000" dirty="0" smtClean="0"/>
              <a:t> the United </a:t>
            </a:r>
            <a:r>
              <a:rPr lang="en-US" sz="2000" dirty="0" smtClean="0"/>
              <a:t>Football </a:t>
            </a:r>
            <a:r>
              <a:rPr lang="en-US" sz="2000" dirty="0" smtClean="0"/>
              <a:t>League</a:t>
            </a:r>
          </a:p>
          <a:p>
            <a:pPr lvl="0">
              <a:buNone/>
            </a:pPr>
            <a:endParaRPr lang="en-US" sz="2000" dirty="0" smtClean="0"/>
          </a:p>
          <a:p>
            <a:pPr lvl="0" algn="ctr">
              <a:buNone/>
            </a:pPr>
            <a:r>
              <a:rPr lang="en-US" sz="1800" dirty="0" smtClean="0"/>
              <a:t>Michael Preston</a:t>
            </a:r>
          </a:p>
          <a:p>
            <a:pPr lvl="0" algn="ctr">
              <a:buNone/>
            </a:pPr>
            <a:r>
              <a:rPr lang="en-US" sz="1800" dirty="0" smtClean="0"/>
              <a:t>Preston Consulting</a:t>
            </a:r>
          </a:p>
          <a:p>
            <a:pPr lvl="0" algn="ctr">
              <a:buNone/>
            </a:pPr>
            <a:r>
              <a:rPr lang="en-US" sz="1800" dirty="0" smtClean="0"/>
              <a:t>661 Washington Street</a:t>
            </a:r>
          </a:p>
          <a:p>
            <a:pPr lvl="0" algn="ctr">
              <a:buNone/>
            </a:pPr>
            <a:r>
              <a:rPr lang="en-US" sz="1800" dirty="0" smtClean="0"/>
              <a:t>Suite 310</a:t>
            </a:r>
          </a:p>
          <a:p>
            <a:pPr lvl="0" algn="ctr">
              <a:buNone/>
            </a:pPr>
            <a:r>
              <a:rPr lang="en-US" sz="1800" dirty="0" smtClean="0"/>
              <a:t>Norwood, MA</a:t>
            </a:r>
          </a:p>
          <a:p>
            <a:pPr lvl="0" algn="ctr">
              <a:buNone/>
            </a:pPr>
            <a:r>
              <a:rPr lang="en-US" sz="1800" dirty="0" smtClean="0"/>
              <a:t>02062</a:t>
            </a:r>
          </a:p>
          <a:p>
            <a:pPr lvl="0" algn="ctr">
              <a:buNone/>
            </a:pPr>
            <a:r>
              <a:rPr lang="en-US" sz="1800" dirty="0" smtClean="0"/>
              <a:t>USA</a:t>
            </a:r>
          </a:p>
          <a:p>
            <a:pPr lvl="0" algn="ctr">
              <a:buNone/>
            </a:pPr>
            <a:r>
              <a:rPr lang="en-US" sz="1800" dirty="0" smtClean="0"/>
              <a:t>781-363-0305</a:t>
            </a:r>
            <a:endParaRPr lang="en-US" sz="1800" dirty="0" smtClean="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726873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6512511" cy="1143000"/>
          </a:xfrm>
        </p:spPr>
        <p:txBody>
          <a:bodyPr/>
          <a:lstStyle/>
          <a:p>
            <a:pPr marL="0" indent="0" algn="l">
              <a:buNone/>
            </a:pPr>
            <a:r>
              <a:rPr lang="en-US" dirty="0" smtClean="0"/>
              <a:t>Misses</a:t>
            </a:r>
            <a:endParaRPr lang="en-US" dirty="0"/>
          </a:p>
        </p:txBody>
      </p:sp>
      <p:sp>
        <p:nvSpPr>
          <p:cNvPr id="4" name="Content Placeholder 1"/>
          <p:cNvSpPr>
            <a:spLocks noGrp="1"/>
          </p:cNvSpPr>
          <p:nvPr>
            <p:ph sz="quarter" idx="13"/>
          </p:nvPr>
        </p:nvSpPr>
        <p:spPr>
          <a:xfrm>
            <a:off x="533400" y="1295400"/>
            <a:ext cx="8153400" cy="5410200"/>
          </a:xfrm>
        </p:spPr>
        <p:txBody>
          <a:bodyPr>
            <a:normAutofit/>
          </a:bodyPr>
          <a:lstStyle/>
          <a:p>
            <a:pPr>
              <a:buClr>
                <a:schemeClr val="tx1"/>
              </a:buClr>
              <a:buFont typeface="Arial"/>
              <a:buChar char="•"/>
            </a:pPr>
            <a:r>
              <a:rPr lang="en-US" dirty="0" smtClean="0"/>
              <a:t>Satellite feed unavailable due to geographical restrictions</a:t>
            </a:r>
          </a:p>
          <a:p>
            <a:pPr>
              <a:buClr>
                <a:schemeClr val="tx1"/>
              </a:buClr>
              <a:buFont typeface="Arial"/>
              <a:buChar char="•"/>
            </a:pPr>
            <a:r>
              <a:rPr lang="en-US" dirty="0" smtClean="0"/>
              <a:t>Insufficient infrastructure to provide a live w</a:t>
            </a:r>
            <a:r>
              <a:rPr lang="en-US" dirty="0" smtClean="0"/>
              <a:t>ebcast</a:t>
            </a:r>
          </a:p>
          <a:p>
            <a:pPr>
              <a:buClr>
                <a:schemeClr val="tx1"/>
              </a:buClr>
              <a:buFont typeface="Arial"/>
              <a:buChar char="•"/>
            </a:pPr>
            <a:r>
              <a:rPr lang="en-US" dirty="0" smtClean="0"/>
              <a:t>Poor internet speed limited some media opportunities including the ability to send TV footage and live radio</a:t>
            </a:r>
          </a:p>
          <a:p>
            <a:pPr>
              <a:buClr>
                <a:schemeClr val="tx1"/>
              </a:buClr>
              <a:buFont typeface="Arial"/>
              <a:buChar char="•"/>
            </a:pPr>
            <a:r>
              <a:rPr lang="en-US" dirty="0" smtClean="0"/>
              <a:t>National U.S. media did not travel to Tanzania (ESPN The Magazine </a:t>
            </a:r>
            <a:r>
              <a:rPr lang="en-US" dirty="0" smtClean="0"/>
              <a:t>considered sending a writer and photographer)</a:t>
            </a:r>
            <a:r>
              <a:rPr lang="en-US" dirty="0" smtClean="0"/>
              <a:t> </a:t>
            </a:r>
          </a:p>
          <a:p>
            <a:pPr>
              <a:buClr>
                <a:schemeClr val="tx1"/>
              </a:buClr>
              <a:buFont typeface="Arial"/>
              <a:buChar char="•"/>
            </a:pPr>
            <a:r>
              <a:rPr lang="en-US" dirty="0" smtClean="0"/>
              <a:t>Despite encouraging U.S. national print media exposure, coverage could have been increased </a:t>
            </a:r>
          </a:p>
          <a:p>
            <a:pPr>
              <a:buClr>
                <a:schemeClr val="tx1"/>
              </a:buClr>
              <a:buFont typeface="Arial"/>
              <a:buChar char="•"/>
            </a:pPr>
            <a:r>
              <a:rPr lang="en-US" dirty="0" smtClean="0"/>
              <a:t>Facebook numbers and integration with Drake and CONADEIP Facebook groups did not meet expectations </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516507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69289" y="381000"/>
            <a:ext cx="7884111" cy="1143000"/>
          </a:xfrm>
        </p:spPr>
        <p:txBody>
          <a:bodyPr/>
          <a:lstStyle/>
          <a:p>
            <a:pPr marL="0" indent="0" algn="l">
              <a:buNone/>
            </a:pPr>
            <a:r>
              <a:rPr lang="en-US" dirty="0" smtClean="0"/>
              <a:t>Team Arrivals</a:t>
            </a:r>
            <a:endParaRPr lang="en-US" dirty="0"/>
          </a:p>
        </p:txBody>
      </p:sp>
      <p:pic>
        <p:nvPicPr>
          <p:cNvPr id="7" name="Picture 6" descr="IMG_2604.JPG"/>
          <p:cNvPicPr>
            <a:picLocks noChangeAspect="1"/>
          </p:cNvPicPr>
          <p:nvPr/>
        </p:nvPicPr>
        <p:blipFill>
          <a:blip r:embed="rId2"/>
          <a:stretch>
            <a:fillRect/>
          </a:stretch>
        </p:blipFill>
        <p:spPr>
          <a:xfrm>
            <a:off x="609600" y="1524000"/>
            <a:ext cx="2844800" cy="2133600"/>
          </a:xfrm>
          <a:prstGeom prst="rect">
            <a:avLst/>
          </a:prstGeom>
          <a:ln>
            <a:solidFill>
              <a:srgbClr val="000090"/>
            </a:solidFill>
          </a:ln>
        </p:spPr>
      </p:pic>
      <p:pic>
        <p:nvPicPr>
          <p:cNvPr id="8" name="Picture 7" descr="IMG_2606.JPG"/>
          <p:cNvPicPr>
            <a:picLocks noChangeAspect="1"/>
          </p:cNvPicPr>
          <p:nvPr/>
        </p:nvPicPr>
        <p:blipFill>
          <a:blip r:embed="rId3"/>
          <a:stretch>
            <a:fillRect/>
          </a:stretch>
        </p:blipFill>
        <p:spPr>
          <a:xfrm>
            <a:off x="5257800" y="4114800"/>
            <a:ext cx="3124200" cy="2343150"/>
          </a:xfrm>
          <a:prstGeom prst="rect">
            <a:avLst/>
          </a:prstGeom>
          <a:ln>
            <a:solidFill>
              <a:srgbClr val="000090"/>
            </a:solidFill>
          </a:ln>
        </p:spPr>
      </p:pic>
      <p:sp>
        <p:nvSpPr>
          <p:cNvPr id="5" name="TextBox 4"/>
          <p:cNvSpPr txBox="1"/>
          <p:nvPr/>
        </p:nvSpPr>
        <p:spPr>
          <a:xfrm>
            <a:off x="3657600" y="1524000"/>
            <a:ext cx="4648200" cy="2031325"/>
          </a:xfrm>
          <a:prstGeom prst="rect">
            <a:avLst/>
          </a:prstGeom>
          <a:noFill/>
        </p:spPr>
        <p:txBody>
          <a:bodyPr wrap="square" rtlCol="0">
            <a:spAutoFit/>
          </a:bodyPr>
          <a:lstStyle/>
          <a:p>
            <a:pPr>
              <a:buFont typeface="Arial"/>
              <a:buChar char="•"/>
            </a:pPr>
            <a:r>
              <a:rPr lang="en-US" dirty="0" smtClean="0"/>
              <a:t> Players and coaches from both teams were made available to local Tanzanian media upon arrival on African soil</a:t>
            </a:r>
          </a:p>
          <a:p>
            <a:pPr>
              <a:buFont typeface="Arial"/>
              <a:buChar char="•"/>
            </a:pPr>
            <a:r>
              <a:rPr lang="en-US" dirty="0" smtClean="0"/>
              <a:t> Quotes and photos were provided to U.S. media and websites</a:t>
            </a:r>
          </a:p>
          <a:p>
            <a:pPr>
              <a:buFont typeface="Arial"/>
              <a:buChar char="•"/>
            </a:pPr>
            <a:r>
              <a:rPr lang="en-US" dirty="0" smtClean="0"/>
              <a:t> Strong social media coverage of arrivals, particularly YouTube flip video footage </a:t>
            </a:r>
          </a:p>
        </p:txBody>
      </p:sp>
      <p:sp>
        <p:nvSpPr>
          <p:cNvPr id="6" name="TextBox 5"/>
          <p:cNvSpPr txBox="1"/>
          <p:nvPr/>
        </p:nvSpPr>
        <p:spPr>
          <a:xfrm>
            <a:off x="609600" y="4038600"/>
            <a:ext cx="4267200" cy="2585323"/>
          </a:xfrm>
          <a:prstGeom prst="rect">
            <a:avLst/>
          </a:prstGeom>
          <a:noFill/>
        </p:spPr>
        <p:txBody>
          <a:bodyPr wrap="square" rtlCol="0">
            <a:spAutoFit/>
          </a:bodyPr>
          <a:lstStyle/>
          <a:p>
            <a:pPr>
              <a:buFont typeface="Arial"/>
              <a:buChar char="•"/>
            </a:pPr>
            <a:r>
              <a:rPr lang="en-US" dirty="0" smtClean="0"/>
              <a:t> ITV used footage to promote upcoming game broadcast</a:t>
            </a:r>
          </a:p>
          <a:p>
            <a:pPr>
              <a:buFont typeface="Arial"/>
              <a:buChar char="•"/>
            </a:pPr>
            <a:r>
              <a:rPr lang="en-US" dirty="0" smtClean="0"/>
              <a:t> Sponsor TAHA received positive coverage from media reports having provided flower garlands to all arriving players, coaches and officials</a:t>
            </a:r>
          </a:p>
          <a:p>
            <a:pPr>
              <a:buFont typeface="Arial"/>
              <a:buChar char="•"/>
            </a:pPr>
            <a:r>
              <a:rPr lang="en-US" dirty="0" smtClean="0"/>
              <a:t> Both teams were willing participants under the media spotlight after long flights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761549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69289" y="381000"/>
            <a:ext cx="7884111" cy="1143000"/>
          </a:xfrm>
        </p:spPr>
        <p:txBody>
          <a:bodyPr/>
          <a:lstStyle/>
          <a:p>
            <a:pPr marL="0" indent="0" algn="l">
              <a:buNone/>
            </a:pPr>
            <a:r>
              <a:rPr lang="en-US" dirty="0" smtClean="0"/>
              <a:t>Practices &amp; Clinics</a:t>
            </a:r>
            <a:endParaRPr lang="en-US" dirty="0"/>
          </a:p>
        </p:txBody>
      </p:sp>
      <p:pic>
        <p:nvPicPr>
          <p:cNvPr id="9" name="Picture 8" descr="IMG_2637.JPG"/>
          <p:cNvPicPr>
            <a:picLocks noChangeAspect="1"/>
          </p:cNvPicPr>
          <p:nvPr/>
        </p:nvPicPr>
        <p:blipFill>
          <a:blip r:embed="rId2"/>
          <a:stretch>
            <a:fillRect/>
          </a:stretch>
        </p:blipFill>
        <p:spPr>
          <a:xfrm>
            <a:off x="5867400" y="4343400"/>
            <a:ext cx="2717800" cy="2038350"/>
          </a:xfrm>
          <a:prstGeom prst="rect">
            <a:avLst/>
          </a:prstGeom>
          <a:ln>
            <a:solidFill>
              <a:srgbClr val="000090"/>
            </a:solidFill>
          </a:ln>
        </p:spPr>
      </p:pic>
      <p:pic>
        <p:nvPicPr>
          <p:cNvPr id="10" name="Picture 9" descr="IMG_2669.JPG"/>
          <p:cNvPicPr>
            <a:picLocks noChangeAspect="1"/>
          </p:cNvPicPr>
          <p:nvPr/>
        </p:nvPicPr>
        <p:blipFill>
          <a:blip r:embed="rId3"/>
          <a:stretch>
            <a:fillRect/>
          </a:stretch>
        </p:blipFill>
        <p:spPr>
          <a:xfrm>
            <a:off x="304800" y="1524000"/>
            <a:ext cx="3352800" cy="2514600"/>
          </a:xfrm>
          <a:prstGeom prst="rect">
            <a:avLst/>
          </a:prstGeom>
          <a:ln>
            <a:solidFill>
              <a:srgbClr val="000090"/>
            </a:solidFill>
          </a:ln>
        </p:spPr>
      </p:pic>
      <p:sp>
        <p:nvSpPr>
          <p:cNvPr id="5" name="TextBox 4"/>
          <p:cNvSpPr txBox="1"/>
          <p:nvPr/>
        </p:nvSpPr>
        <p:spPr>
          <a:xfrm>
            <a:off x="4114800" y="1524000"/>
            <a:ext cx="4419600" cy="2585323"/>
          </a:xfrm>
          <a:prstGeom prst="rect">
            <a:avLst/>
          </a:prstGeom>
          <a:noFill/>
        </p:spPr>
        <p:txBody>
          <a:bodyPr wrap="square" rtlCol="0">
            <a:spAutoFit/>
          </a:bodyPr>
          <a:lstStyle/>
          <a:p>
            <a:pPr>
              <a:buFont typeface="Arial"/>
              <a:buChar char="•"/>
            </a:pPr>
            <a:r>
              <a:rPr lang="en-US" dirty="0" smtClean="0"/>
              <a:t> Media had complete access to players, coaches and officials during practice sessions and coaching clinics at the TGT facility.</a:t>
            </a:r>
          </a:p>
          <a:p>
            <a:pPr>
              <a:buFont typeface="Arial"/>
              <a:buChar char="•"/>
            </a:pPr>
            <a:r>
              <a:rPr lang="en-US" dirty="0" smtClean="0"/>
              <a:t> Participants willingly gave interviews</a:t>
            </a:r>
          </a:p>
          <a:p>
            <a:pPr>
              <a:buFont typeface="Arial"/>
              <a:buChar char="•"/>
            </a:pPr>
            <a:r>
              <a:rPr lang="en-US" dirty="0" smtClean="0"/>
              <a:t> </a:t>
            </a:r>
            <a:r>
              <a:rPr lang="en-US" dirty="0" smtClean="0"/>
              <a:t>15 media outlets were represented at the official Kili Bowl press conference, their attendance arranged by Geofrey Erneo of the Tanzanian Tourist Board </a:t>
            </a:r>
            <a:endParaRPr lang="en-US" dirty="0"/>
          </a:p>
        </p:txBody>
      </p:sp>
      <p:sp>
        <p:nvSpPr>
          <p:cNvPr id="6" name="TextBox 5"/>
          <p:cNvSpPr txBox="1"/>
          <p:nvPr/>
        </p:nvSpPr>
        <p:spPr>
          <a:xfrm>
            <a:off x="228600" y="4267200"/>
            <a:ext cx="5334000" cy="2308324"/>
          </a:xfrm>
          <a:prstGeom prst="rect">
            <a:avLst/>
          </a:prstGeom>
          <a:noFill/>
        </p:spPr>
        <p:txBody>
          <a:bodyPr wrap="square" rtlCol="0">
            <a:spAutoFit/>
          </a:bodyPr>
          <a:lstStyle/>
          <a:p>
            <a:pPr>
              <a:buFont typeface="Arial"/>
              <a:buChar char="•"/>
            </a:pPr>
            <a:r>
              <a:rPr lang="en-US" dirty="0" smtClean="0"/>
              <a:t> Media in attendance included </a:t>
            </a:r>
            <a:r>
              <a:rPr lang="en-US" dirty="0" smtClean="0"/>
              <a:t>the</a:t>
            </a:r>
            <a:r>
              <a:rPr lang="en-US" dirty="0" smtClean="0"/>
              <a:t> Arusha Citizen</a:t>
            </a:r>
            <a:r>
              <a:rPr lang="en-US" dirty="0" smtClean="0"/>
              <a:t>, Guardian, Daily News, Hibari Leo, ITV, Star TV, Channel 10, Mwananchi, Majira, Nipashe, the Arusha Times and Triple A FM </a:t>
            </a:r>
            <a:r>
              <a:rPr lang="en-US" dirty="0" smtClean="0"/>
              <a:t>radio</a:t>
            </a:r>
          </a:p>
          <a:p>
            <a:pPr>
              <a:buFont typeface="Arial"/>
              <a:buChar char="•"/>
            </a:pPr>
            <a:r>
              <a:rPr lang="en-US" dirty="0" smtClean="0"/>
              <a:t> TV presenter Mike Carlson was able to familiarize himself with both teams at practice</a:t>
            </a:r>
          </a:p>
          <a:p>
            <a:pPr>
              <a:buFont typeface="Arial"/>
              <a:buChar char="•"/>
            </a:pPr>
            <a:r>
              <a:rPr lang="en-US" dirty="0" smtClean="0"/>
              <a:t> Positive images generated by the coaching clinic</a:t>
            </a:r>
          </a:p>
          <a:p>
            <a:pPr>
              <a:buFont typeface="Arial"/>
              <a:buChar char="•"/>
            </a:pPr>
            <a:r>
              <a:rPr lang="en-US" dirty="0" smtClean="0"/>
              <a:t> Comprehensive social media coverage</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761549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69289" y="381000"/>
            <a:ext cx="6512511" cy="1143000"/>
          </a:xfrm>
        </p:spPr>
        <p:txBody>
          <a:bodyPr/>
          <a:lstStyle/>
          <a:p>
            <a:pPr marL="0" indent="0" algn="l">
              <a:buNone/>
            </a:pPr>
            <a:r>
              <a:rPr lang="en-US" dirty="0" smtClean="0"/>
              <a:t>Gameday</a:t>
            </a:r>
            <a:endParaRPr lang="en-US" dirty="0"/>
          </a:p>
        </p:txBody>
      </p:sp>
      <p:pic>
        <p:nvPicPr>
          <p:cNvPr id="5" name="Picture 4" descr="IMG_2789.JPG"/>
          <p:cNvPicPr>
            <a:picLocks noChangeAspect="1"/>
          </p:cNvPicPr>
          <p:nvPr/>
        </p:nvPicPr>
        <p:blipFill>
          <a:blip r:embed="rId2"/>
          <a:stretch>
            <a:fillRect/>
          </a:stretch>
        </p:blipFill>
        <p:spPr>
          <a:xfrm>
            <a:off x="304800" y="1371600"/>
            <a:ext cx="3657600" cy="2743200"/>
          </a:xfrm>
          <a:prstGeom prst="rect">
            <a:avLst/>
          </a:prstGeom>
          <a:ln>
            <a:solidFill>
              <a:srgbClr val="000090"/>
            </a:solidFill>
          </a:ln>
        </p:spPr>
      </p:pic>
      <p:pic>
        <p:nvPicPr>
          <p:cNvPr id="6" name="Picture 5" descr="IMG_2825.JPG"/>
          <p:cNvPicPr>
            <a:picLocks noChangeAspect="1"/>
          </p:cNvPicPr>
          <p:nvPr/>
        </p:nvPicPr>
        <p:blipFill>
          <a:blip r:embed="rId3"/>
          <a:stretch>
            <a:fillRect/>
          </a:stretch>
        </p:blipFill>
        <p:spPr>
          <a:xfrm>
            <a:off x="5486400" y="4133850"/>
            <a:ext cx="3429000" cy="2571750"/>
          </a:xfrm>
          <a:prstGeom prst="rect">
            <a:avLst/>
          </a:prstGeom>
          <a:ln>
            <a:solidFill>
              <a:srgbClr val="000090"/>
            </a:solidFill>
          </a:ln>
        </p:spPr>
      </p:pic>
      <p:sp>
        <p:nvSpPr>
          <p:cNvPr id="7" name="TextBox 6"/>
          <p:cNvSpPr txBox="1"/>
          <p:nvPr/>
        </p:nvSpPr>
        <p:spPr>
          <a:xfrm>
            <a:off x="4191000" y="1219200"/>
            <a:ext cx="4724400" cy="2862323"/>
          </a:xfrm>
          <a:prstGeom prst="rect">
            <a:avLst/>
          </a:prstGeom>
          <a:noFill/>
        </p:spPr>
        <p:txBody>
          <a:bodyPr wrap="square" rtlCol="0">
            <a:spAutoFit/>
          </a:bodyPr>
          <a:lstStyle/>
          <a:p>
            <a:pPr>
              <a:buFont typeface="Arial"/>
              <a:buChar char="•"/>
            </a:pPr>
            <a:r>
              <a:rPr lang="en-US" dirty="0" smtClean="0"/>
              <a:t> Media were given sideline and grandstand access</a:t>
            </a:r>
          </a:p>
          <a:p>
            <a:pPr>
              <a:buFont typeface="Arial"/>
              <a:buChar char="•"/>
            </a:pPr>
            <a:r>
              <a:rPr lang="en-US" dirty="0" smtClean="0"/>
              <a:t> More than 15 media outlets were represented and were introduced to the rules and basics of the game before kickoff</a:t>
            </a:r>
          </a:p>
          <a:p>
            <a:pPr>
              <a:buFont typeface="Arial"/>
              <a:buChar char="•"/>
            </a:pPr>
            <a:r>
              <a:rPr lang="en-US" dirty="0" smtClean="0"/>
              <a:t> Broadcaster ITV Tanzania was serviced throughout the game</a:t>
            </a:r>
          </a:p>
          <a:p>
            <a:pPr>
              <a:buFont typeface="Arial"/>
              <a:buChar char="•"/>
            </a:pPr>
            <a:r>
              <a:rPr lang="en-US" dirty="0" smtClean="0"/>
              <a:t> Presenters Mike Carlson and Reggie Brooks were provided with stats, rosters, injury updates, etc</a:t>
            </a:r>
            <a:endParaRPr lang="en-US" dirty="0"/>
          </a:p>
        </p:txBody>
      </p:sp>
      <p:sp>
        <p:nvSpPr>
          <p:cNvPr id="8" name="TextBox 7"/>
          <p:cNvSpPr txBox="1"/>
          <p:nvPr/>
        </p:nvSpPr>
        <p:spPr>
          <a:xfrm>
            <a:off x="304800" y="4321076"/>
            <a:ext cx="4953000" cy="2308324"/>
          </a:xfrm>
          <a:prstGeom prst="rect">
            <a:avLst/>
          </a:prstGeom>
          <a:noFill/>
        </p:spPr>
        <p:txBody>
          <a:bodyPr wrap="square" rtlCol="0">
            <a:spAutoFit/>
          </a:bodyPr>
          <a:lstStyle/>
          <a:p>
            <a:pPr>
              <a:buFont typeface="Arial"/>
              <a:buChar char="•"/>
            </a:pPr>
            <a:r>
              <a:rPr lang="en-US" dirty="0" smtClean="0"/>
              <a:t> Every key play was Tweeted and re-Tweeted by team PR throughout the game along with game atmosphere updates</a:t>
            </a:r>
          </a:p>
          <a:p>
            <a:pPr>
              <a:buFont typeface="Arial"/>
              <a:buChar char="•"/>
            </a:pPr>
            <a:r>
              <a:rPr lang="en-US" dirty="0" smtClean="0"/>
              <a:t> Significant flip camera footage and media-quality photos were generated</a:t>
            </a:r>
          </a:p>
          <a:p>
            <a:pPr>
              <a:buFont typeface="Arial"/>
              <a:buChar char="•"/>
            </a:pPr>
            <a:r>
              <a:rPr lang="en-US" dirty="0" smtClean="0"/>
              <a:t> Game recap was posted and hit the wire through AP within two hours of game finish</a:t>
            </a:r>
          </a:p>
          <a:p>
            <a:pPr>
              <a:buFont typeface="Arial"/>
              <a:buChar char="•"/>
            </a:pPr>
            <a:r>
              <a:rPr lang="en-US" dirty="0" smtClean="0"/>
              <a:t> No media facilities available in-stadium</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761549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6512511" cy="1143000"/>
          </a:xfrm>
        </p:spPr>
        <p:txBody>
          <a:bodyPr/>
          <a:lstStyle/>
          <a:p>
            <a:pPr marL="0" indent="0" algn="l">
              <a:buNone/>
            </a:pPr>
            <a:r>
              <a:rPr lang="en-US" dirty="0" smtClean="0"/>
              <a:t>Service Projects</a:t>
            </a:r>
            <a:endParaRPr lang="en-US" dirty="0"/>
          </a:p>
        </p:txBody>
      </p:sp>
      <p:pic>
        <p:nvPicPr>
          <p:cNvPr id="4" name="Picture 3" descr="IMG_3008.JPG"/>
          <p:cNvPicPr>
            <a:picLocks noChangeAspect="1"/>
          </p:cNvPicPr>
          <p:nvPr/>
        </p:nvPicPr>
        <p:blipFill>
          <a:blip r:embed="rId2"/>
          <a:stretch>
            <a:fillRect/>
          </a:stretch>
        </p:blipFill>
        <p:spPr>
          <a:xfrm>
            <a:off x="342900" y="1219200"/>
            <a:ext cx="2400300" cy="3200400"/>
          </a:xfrm>
          <a:prstGeom prst="rect">
            <a:avLst/>
          </a:prstGeom>
          <a:ln>
            <a:solidFill>
              <a:srgbClr val="000090"/>
            </a:solidFill>
          </a:ln>
        </p:spPr>
      </p:pic>
      <p:pic>
        <p:nvPicPr>
          <p:cNvPr id="5" name="Picture 4" descr="IMG_3031.JPG"/>
          <p:cNvPicPr>
            <a:picLocks noChangeAspect="1"/>
          </p:cNvPicPr>
          <p:nvPr/>
        </p:nvPicPr>
        <p:blipFill>
          <a:blip r:embed="rId3"/>
          <a:stretch>
            <a:fillRect/>
          </a:stretch>
        </p:blipFill>
        <p:spPr>
          <a:xfrm>
            <a:off x="3124200" y="2819400"/>
            <a:ext cx="2895600" cy="2171700"/>
          </a:xfrm>
          <a:prstGeom prst="rect">
            <a:avLst/>
          </a:prstGeom>
          <a:ln>
            <a:solidFill>
              <a:srgbClr val="000090"/>
            </a:solidFill>
          </a:ln>
        </p:spPr>
      </p:pic>
      <p:pic>
        <p:nvPicPr>
          <p:cNvPr id="6" name="Picture 5" descr="IMG_3045.JPG"/>
          <p:cNvPicPr>
            <a:picLocks noChangeAspect="1"/>
          </p:cNvPicPr>
          <p:nvPr/>
        </p:nvPicPr>
        <p:blipFill>
          <a:blip r:embed="rId4"/>
          <a:stretch>
            <a:fillRect/>
          </a:stretch>
        </p:blipFill>
        <p:spPr>
          <a:xfrm>
            <a:off x="6248400" y="2819400"/>
            <a:ext cx="2571750" cy="3429000"/>
          </a:xfrm>
          <a:prstGeom prst="rect">
            <a:avLst/>
          </a:prstGeom>
          <a:ln>
            <a:solidFill>
              <a:srgbClr val="000090"/>
            </a:solidFill>
          </a:ln>
        </p:spPr>
      </p:pic>
      <p:sp>
        <p:nvSpPr>
          <p:cNvPr id="7" name="TextBox 6"/>
          <p:cNvSpPr txBox="1"/>
          <p:nvPr/>
        </p:nvSpPr>
        <p:spPr>
          <a:xfrm>
            <a:off x="3048000" y="1143000"/>
            <a:ext cx="5867400" cy="1477328"/>
          </a:xfrm>
          <a:prstGeom prst="rect">
            <a:avLst/>
          </a:prstGeom>
          <a:noFill/>
        </p:spPr>
        <p:txBody>
          <a:bodyPr wrap="square" rtlCol="0">
            <a:spAutoFit/>
          </a:bodyPr>
          <a:lstStyle/>
          <a:p>
            <a:pPr>
              <a:buFont typeface="Arial"/>
              <a:buChar char="•"/>
            </a:pPr>
            <a:r>
              <a:rPr lang="en-US" dirty="0" smtClean="0"/>
              <a:t> A concerted effort was made to underline the importance of the off-field activities in the community in addition to the prominent game story</a:t>
            </a:r>
          </a:p>
          <a:p>
            <a:pPr>
              <a:buFont typeface="Arial"/>
              <a:buChar char="•"/>
            </a:pPr>
            <a:r>
              <a:rPr lang="en-US" dirty="0" smtClean="0"/>
              <a:t> Media were provided with notes, quotes and photos from the 11 service projects in Moshi </a:t>
            </a:r>
            <a:endParaRPr lang="en-US" dirty="0"/>
          </a:p>
        </p:txBody>
      </p:sp>
      <p:sp>
        <p:nvSpPr>
          <p:cNvPr id="8" name="TextBox 7"/>
          <p:cNvSpPr txBox="1"/>
          <p:nvPr/>
        </p:nvSpPr>
        <p:spPr>
          <a:xfrm>
            <a:off x="304800" y="5257800"/>
            <a:ext cx="5791200" cy="1477328"/>
          </a:xfrm>
          <a:prstGeom prst="rect">
            <a:avLst/>
          </a:prstGeom>
          <a:noFill/>
        </p:spPr>
        <p:txBody>
          <a:bodyPr wrap="square" rtlCol="0">
            <a:spAutoFit/>
          </a:bodyPr>
          <a:lstStyle/>
          <a:p>
            <a:pPr>
              <a:buFont typeface="Arial"/>
              <a:buChar char="•"/>
            </a:pPr>
            <a:r>
              <a:rPr lang="en-US" dirty="0" smtClean="0"/>
              <a:t> Strong presence created on social media</a:t>
            </a:r>
          </a:p>
          <a:p>
            <a:pPr>
              <a:buFont typeface="Arial"/>
              <a:buChar char="•"/>
            </a:pPr>
            <a:r>
              <a:rPr lang="en-US" dirty="0" smtClean="0"/>
              <a:t> Participants in practice and game day interviews stressed the importance and impact of community projects</a:t>
            </a:r>
          </a:p>
          <a:p>
            <a:pPr>
              <a:buFont typeface="Arial"/>
              <a:buChar char="•"/>
            </a:pPr>
            <a:r>
              <a:rPr lang="en-US" dirty="0" smtClean="0"/>
              <a:t> BBC World Service focused on the local interaction</a:t>
            </a:r>
            <a:endParaRPr lang="en-US" dirty="0"/>
          </a:p>
        </p:txBody>
      </p:sp>
      <p:sp>
        <p:nvSpPr>
          <p:cNvPr id="9" name="TextBox 8"/>
          <p:cNvSpPr txBox="1"/>
          <p:nvPr/>
        </p:nvSpPr>
        <p:spPr>
          <a:xfrm>
            <a:off x="304800" y="4495800"/>
            <a:ext cx="2438400" cy="646331"/>
          </a:xfrm>
          <a:prstGeom prst="rect">
            <a:avLst/>
          </a:prstGeom>
          <a:noFill/>
        </p:spPr>
        <p:txBody>
          <a:bodyPr wrap="square" rtlCol="0">
            <a:spAutoFit/>
          </a:bodyPr>
          <a:lstStyle/>
          <a:p>
            <a:pPr algn="just"/>
            <a:r>
              <a:rPr lang="en-US" sz="1200" dirty="0" smtClean="0"/>
              <a:t>Drake University President Dr. David </a:t>
            </a:r>
            <a:r>
              <a:rPr lang="en-US" sz="1200" dirty="0" smtClean="0"/>
              <a:t>M</a:t>
            </a:r>
            <a:r>
              <a:rPr lang="en-US" sz="1200" dirty="0" smtClean="0"/>
              <a:t>axwell and his sons actively participated </a:t>
            </a:r>
            <a:endParaRPr lang="en-US" sz="12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154048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MayaSteenbergeCreighton.jpg"/>
          <p:cNvPicPr>
            <a:picLocks noChangeAspect="1"/>
          </p:cNvPicPr>
          <p:nvPr/>
        </p:nvPicPr>
        <p:blipFill>
          <a:blip r:embed="rId2"/>
          <a:stretch>
            <a:fillRect/>
          </a:stretch>
        </p:blipFill>
        <p:spPr>
          <a:xfrm>
            <a:off x="5410200" y="4038600"/>
            <a:ext cx="3454400" cy="2590800"/>
          </a:xfrm>
          <a:prstGeom prst="rect">
            <a:avLst/>
          </a:prstGeom>
          <a:ln>
            <a:solidFill>
              <a:srgbClr val="000090"/>
            </a:solidFill>
          </a:ln>
        </p:spPr>
      </p:pic>
      <p:sp>
        <p:nvSpPr>
          <p:cNvPr id="2" name="Title 1"/>
          <p:cNvSpPr>
            <a:spLocks noGrp="1"/>
          </p:cNvSpPr>
          <p:nvPr>
            <p:ph type="title"/>
          </p:nvPr>
        </p:nvSpPr>
        <p:spPr>
          <a:xfrm>
            <a:off x="304800" y="304800"/>
            <a:ext cx="8610600" cy="1143000"/>
          </a:xfrm>
        </p:spPr>
        <p:txBody>
          <a:bodyPr/>
          <a:lstStyle/>
          <a:p>
            <a:pPr marL="0" indent="0" algn="l">
              <a:buNone/>
            </a:pPr>
            <a:r>
              <a:rPr lang="en-US" sz="4200" dirty="0" smtClean="0"/>
              <a:t>Mount Kilimanjaro Climb &amp; Safari</a:t>
            </a:r>
            <a:endParaRPr lang="en-US" sz="4200" dirty="0"/>
          </a:p>
        </p:txBody>
      </p:sp>
      <p:pic>
        <p:nvPicPr>
          <p:cNvPr id="6" name="Picture 5" descr="IMG_3113.JPG"/>
          <p:cNvPicPr>
            <a:picLocks noChangeAspect="1"/>
          </p:cNvPicPr>
          <p:nvPr/>
        </p:nvPicPr>
        <p:blipFill>
          <a:blip r:embed="rId3"/>
          <a:stretch>
            <a:fillRect/>
          </a:stretch>
        </p:blipFill>
        <p:spPr>
          <a:xfrm>
            <a:off x="3276600" y="2514600"/>
            <a:ext cx="2400300" cy="3200400"/>
          </a:xfrm>
          <a:prstGeom prst="rect">
            <a:avLst/>
          </a:prstGeom>
        </p:spPr>
      </p:pic>
      <p:pic>
        <p:nvPicPr>
          <p:cNvPr id="7" name="Picture 6" descr="IMG_3092.JPG"/>
          <p:cNvPicPr>
            <a:picLocks noChangeAspect="1"/>
          </p:cNvPicPr>
          <p:nvPr/>
        </p:nvPicPr>
        <p:blipFill>
          <a:blip r:embed="rId4">
            <a:lum bright="18000"/>
          </a:blip>
          <a:stretch>
            <a:fillRect/>
          </a:stretch>
        </p:blipFill>
        <p:spPr>
          <a:xfrm>
            <a:off x="457200" y="1295400"/>
            <a:ext cx="2844800" cy="2133600"/>
          </a:xfrm>
          <a:prstGeom prst="rect">
            <a:avLst/>
          </a:prstGeom>
          <a:ln>
            <a:solidFill>
              <a:srgbClr val="000090"/>
            </a:solidFill>
          </a:ln>
        </p:spPr>
      </p:pic>
      <p:sp>
        <p:nvSpPr>
          <p:cNvPr id="8" name="TextBox 7"/>
          <p:cNvSpPr txBox="1"/>
          <p:nvPr/>
        </p:nvSpPr>
        <p:spPr>
          <a:xfrm>
            <a:off x="3733800" y="1219200"/>
            <a:ext cx="5105400" cy="1200329"/>
          </a:xfrm>
          <a:prstGeom prst="rect">
            <a:avLst/>
          </a:prstGeom>
          <a:noFill/>
        </p:spPr>
        <p:txBody>
          <a:bodyPr wrap="square" rtlCol="0">
            <a:spAutoFit/>
          </a:bodyPr>
          <a:lstStyle/>
          <a:p>
            <a:pPr algn="just">
              <a:buFont typeface="Arial"/>
              <a:buChar char="•"/>
            </a:pPr>
            <a:r>
              <a:rPr lang="en-US" dirty="0" smtClean="0"/>
              <a:t> The media contingent that had attended the practice facility press conference and game day were present at a press conference held before the Mexican group began their climb</a:t>
            </a:r>
            <a:endParaRPr lang="en-US" dirty="0"/>
          </a:p>
        </p:txBody>
      </p:sp>
      <p:sp>
        <p:nvSpPr>
          <p:cNvPr id="9" name="TextBox 8"/>
          <p:cNvSpPr txBox="1"/>
          <p:nvPr/>
        </p:nvSpPr>
        <p:spPr>
          <a:xfrm>
            <a:off x="5715000" y="2590800"/>
            <a:ext cx="3124200" cy="923330"/>
          </a:xfrm>
          <a:prstGeom prst="rect">
            <a:avLst/>
          </a:prstGeom>
          <a:noFill/>
        </p:spPr>
        <p:txBody>
          <a:bodyPr wrap="square" rtlCol="0">
            <a:spAutoFit/>
          </a:bodyPr>
          <a:lstStyle/>
          <a:p>
            <a:pPr>
              <a:buFont typeface="Arial"/>
              <a:buChar char="•"/>
            </a:pPr>
            <a:r>
              <a:rPr lang="en-US" dirty="0" smtClean="0"/>
              <a:t> Photos and news were posted immediately through social media outlets</a:t>
            </a:r>
            <a:endParaRPr lang="en-US" dirty="0"/>
          </a:p>
        </p:txBody>
      </p:sp>
      <p:sp>
        <p:nvSpPr>
          <p:cNvPr id="10" name="TextBox 9"/>
          <p:cNvSpPr txBox="1"/>
          <p:nvPr/>
        </p:nvSpPr>
        <p:spPr>
          <a:xfrm>
            <a:off x="381000" y="3733800"/>
            <a:ext cx="2819400" cy="2585323"/>
          </a:xfrm>
          <a:prstGeom prst="rect">
            <a:avLst/>
          </a:prstGeom>
          <a:noFill/>
        </p:spPr>
        <p:txBody>
          <a:bodyPr wrap="square" rtlCol="0">
            <a:spAutoFit/>
          </a:bodyPr>
          <a:lstStyle/>
          <a:p>
            <a:pPr>
              <a:buFont typeface="Arial"/>
              <a:buChar char="•"/>
            </a:pPr>
            <a:r>
              <a:rPr lang="en-US" dirty="0" smtClean="0"/>
              <a:t> Patrick Steengberge sent Tweets and provided updates throughout the climb that were conveyed to media</a:t>
            </a:r>
          </a:p>
          <a:p>
            <a:pPr>
              <a:buFont typeface="Arial"/>
              <a:buChar char="•"/>
            </a:pPr>
            <a:r>
              <a:rPr lang="en-US" dirty="0" smtClean="0"/>
              <a:t> Blanket coverage provided by Tanzanian media following the start of the climb</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18963337"/>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874</TotalTime>
  <Words>2874</Words>
  <Application>Microsoft Macintosh PowerPoint</Application>
  <PresentationFormat>On-screen Show (4:3)</PresentationFormat>
  <Paragraphs>608</Paragraphs>
  <Slides>30</Slides>
  <Notes>1</Notes>
  <HiddenSlides>0</HiddenSlides>
  <MMClips>0</MMClips>
  <ScaleCrop>false</ScaleCrop>
  <HeadingPairs>
    <vt:vector size="4" baseType="variant">
      <vt:variant>
        <vt:lpstr>Design Template</vt:lpstr>
      </vt:variant>
      <vt:variant>
        <vt:i4>1</vt:i4>
      </vt:variant>
      <vt:variant>
        <vt:lpstr>Slide Titles</vt:lpstr>
      </vt:variant>
      <vt:variant>
        <vt:i4>30</vt:i4>
      </vt:variant>
    </vt:vector>
  </HeadingPairs>
  <TitlesOfParts>
    <vt:vector size="31" baseType="lpstr">
      <vt:lpstr>Slipstream</vt:lpstr>
      <vt:lpstr>Public Relations Summary </vt:lpstr>
      <vt:lpstr>Goal &amp; Objectives</vt:lpstr>
      <vt:lpstr>Hits</vt:lpstr>
      <vt:lpstr>Misses</vt:lpstr>
      <vt:lpstr>Team Arrivals</vt:lpstr>
      <vt:lpstr>Practices &amp; Clinics</vt:lpstr>
      <vt:lpstr>Gameday</vt:lpstr>
      <vt:lpstr>Service Projects</vt:lpstr>
      <vt:lpstr>Mount Kilimanjaro Climb &amp; Safari</vt:lpstr>
      <vt:lpstr>Media attendance in Tanzania</vt:lpstr>
      <vt:lpstr>Media Coverage - Newspapers</vt:lpstr>
      <vt:lpstr>Media Coverage - Newspapers</vt:lpstr>
      <vt:lpstr>Media Coverage - Newspapers</vt:lpstr>
      <vt:lpstr>Media Coverage - Newspapers</vt:lpstr>
      <vt:lpstr>Media Coverage - Internet</vt:lpstr>
      <vt:lpstr>Media Coverage - Internet</vt:lpstr>
      <vt:lpstr>Media Coverage – TV &amp; Radio</vt:lpstr>
      <vt:lpstr>Media Coverage – TV &amp; Radio</vt:lpstr>
      <vt:lpstr>Media Coverage TV sample: ESPN First Take</vt:lpstr>
      <vt:lpstr>Media Coverage print samples</vt:lpstr>
      <vt:lpstr>Media Coverage print samples</vt:lpstr>
      <vt:lpstr>Media Coverage Tanzanian samples</vt:lpstr>
      <vt:lpstr>Press Releases</vt:lpstr>
      <vt:lpstr>Social Media</vt:lpstr>
      <vt:lpstr>Social Media</vt:lpstr>
      <vt:lpstr>Sponsors</vt:lpstr>
      <vt:lpstr>TV Broadcast </vt:lpstr>
      <vt:lpstr>Testimonials</vt:lpstr>
      <vt:lpstr>Future Recommendations</vt:lpstr>
      <vt:lpstr>Preston Consulting</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Preferred Customer</dc:creator>
  <cp:lastModifiedBy>Michael Preston</cp:lastModifiedBy>
  <cp:revision>50</cp:revision>
  <dcterms:created xsi:type="dcterms:W3CDTF">2011-08-24T19:39:03Z</dcterms:created>
  <dcterms:modified xsi:type="dcterms:W3CDTF">2011-08-24T23:20:59Z</dcterms:modified>
</cp:coreProperties>
</file>