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4" r:id="rId1"/>
  </p:sldMasterIdLst>
  <p:notesMasterIdLst>
    <p:notesMasterId r:id="rId23"/>
  </p:notesMasterIdLst>
  <p:handoutMasterIdLst>
    <p:handoutMasterId r:id="rId24"/>
  </p:handoutMasterIdLst>
  <p:sldIdLst>
    <p:sldId id="256" r:id="rId2"/>
    <p:sldId id="281" r:id="rId3"/>
    <p:sldId id="284" r:id="rId4"/>
    <p:sldId id="283" r:id="rId5"/>
    <p:sldId id="288" r:id="rId6"/>
    <p:sldId id="271" r:id="rId7"/>
    <p:sldId id="282" r:id="rId8"/>
    <p:sldId id="272" r:id="rId9"/>
    <p:sldId id="285" r:id="rId10"/>
    <p:sldId id="273" r:id="rId11"/>
    <p:sldId id="274" r:id="rId12"/>
    <p:sldId id="278" r:id="rId13"/>
    <p:sldId id="275" r:id="rId14"/>
    <p:sldId id="279" r:id="rId15"/>
    <p:sldId id="276" r:id="rId16"/>
    <p:sldId id="280" r:id="rId17"/>
    <p:sldId id="290" r:id="rId18"/>
    <p:sldId id="291" r:id="rId19"/>
    <p:sldId id="287" r:id="rId20"/>
    <p:sldId id="28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637"/>
    <a:srgbClr val="244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73" d="100"/>
          <a:sy n="73" d="100"/>
        </p:scale>
        <p:origin x="380" y="4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8BE641-3343-104F-9794-888F6D6FF5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CE33DB-9CF3-AC42-8D6C-56914D16D8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800A6D-C83F-014D-9328-149540FBD332}" type="datetimeFigureOut">
              <a:rPr lang="en-US" smtClean="0"/>
              <a:t>10/27/2021</a:t>
            </a:fld>
            <a:endParaRPr lang="en-US"/>
          </a:p>
        </p:txBody>
      </p:sp>
      <p:sp>
        <p:nvSpPr>
          <p:cNvPr id="4" name="Footer Placeholder 3">
            <a:extLst>
              <a:ext uri="{FF2B5EF4-FFF2-40B4-BE49-F238E27FC236}">
                <a16:creationId xmlns:a16="http://schemas.microsoft.com/office/drawing/2014/main" id="{A3A83A79-A931-5D41-AC5C-4F4624FC88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12A863A-9F0C-BF41-B9F1-FDC800350F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08EE06-23E4-0E4A-993E-A6E595552768}" type="slidenum">
              <a:rPr lang="en-US" smtClean="0"/>
              <a:t>‹#›</a:t>
            </a:fld>
            <a:endParaRPr lang="en-US"/>
          </a:p>
        </p:txBody>
      </p:sp>
    </p:spTree>
    <p:extLst>
      <p:ext uri="{BB962C8B-B14F-4D97-AF65-F5344CB8AC3E}">
        <p14:creationId xmlns:p14="http://schemas.microsoft.com/office/powerpoint/2010/main" val="2007343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FFE84-AA3B-3A42-B646-1CAC1155CF6C}"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35105-C6FF-C74A-A0AA-87B53D400C7C}" type="slidenum">
              <a:rPr lang="en-US" smtClean="0"/>
              <a:t>‹#›</a:t>
            </a:fld>
            <a:endParaRPr lang="en-US"/>
          </a:p>
        </p:txBody>
      </p:sp>
    </p:spTree>
    <p:extLst>
      <p:ext uri="{BB962C8B-B14F-4D97-AF65-F5344CB8AC3E}">
        <p14:creationId xmlns:p14="http://schemas.microsoft.com/office/powerpoint/2010/main" val="99215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35105-C6FF-C74A-A0AA-87B53D400C7C}" type="slidenum">
              <a:rPr lang="en-US" smtClean="0"/>
              <a:t>1</a:t>
            </a:fld>
            <a:endParaRPr lang="en-US"/>
          </a:p>
        </p:txBody>
      </p:sp>
    </p:spTree>
    <p:extLst>
      <p:ext uri="{BB962C8B-B14F-4D97-AF65-F5344CB8AC3E}">
        <p14:creationId xmlns:p14="http://schemas.microsoft.com/office/powerpoint/2010/main" val="1609816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535105-C6FF-C74A-A0AA-87B53D400C7C}" type="slidenum">
              <a:rPr lang="en-US" smtClean="0"/>
              <a:t>2</a:t>
            </a:fld>
            <a:endParaRPr lang="en-US"/>
          </a:p>
        </p:txBody>
      </p:sp>
    </p:spTree>
    <p:extLst>
      <p:ext uri="{BB962C8B-B14F-4D97-AF65-F5344CB8AC3E}">
        <p14:creationId xmlns:p14="http://schemas.microsoft.com/office/powerpoint/2010/main" val="84447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35105-C6FF-C74A-A0AA-87B53D400C7C}" type="slidenum">
              <a:rPr lang="en-US" smtClean="0"/>
              <a:t>18</a:t>
            </a:fld>
            <a:endParaRPr lang="en-US"/>
          </a:p>
        </p:txBody>
      </p:sp>
    </p:spTree>
    <p:extLst>
      <p:ext uri="{BB962C8B-B14F-4D97-AF65-F5344CB8AC3E}">
        <p14:creationId xmlns:p14="http://schemas.microsoft.com/office/powerpoint/2010/main" val="384028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64C608-40B1-4030-A28D-5B74BC98ADCE}"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346054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smtClean="0"/>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90009-3294-CC40-B2A1-0C232A97E2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smtClean="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smtClean="0"/>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10/27/2021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58386435"/>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patrick@globalfootball.com"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4B649214-8A60-DC45-9F92-3D5E4291C894}"/>
              </a:ext>
            </a:extLst>
          </p:cNvPr>
          <p:cNvPicPr>
            <a:picLocks noChangeAspect="1"/>
          </p:cNvPicPr>
          <p:nvPr/>
        </p:nvPicPr>
        <p:blipFill rotWithShape="1">
          <a:blip r:embed="rId3">
            <a:extLst>
              <a:ext uri="{28A0092B-C50C-407E-A947-70E740481C1C}">
                <a14:useLocalDpi xmlns:a14="http://schemas.microsoft.com/office/drawing/2010/main" val="0"/>
              </a:ext>
            </a:extLst>
          </a:blip>
          <a:srcRect t="19660" r="2" b="6367"/>
          <a:stretch/>
        </p:blipFill>
        <p:spPr>
          <a:xfrm>
            <a:off x="2330468" y="643466"/>
            <a:ext cx="7531064" cy="5571067"/>
          </a:xfrm>
          <a:prstGeom prst="rect">
            <a:avLst/>
          </a:prstGeom>
        </p:spPr>
      </p:pic>
    </p:spTree>
    <p:extLst>
      <p:ext uri="{BB962C8B-B14F-4D97-AF65-F5344CB8AC3E}">
        <p14:creationId xmlns:p14="http://schemas.microsoft.com/office/powerpoint/2010/main" val="395978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53331"/>
            <a:ext cx="10515600" cy="4351338"/>
          </a:xfrm>
        </p:spPr>
        <p:txBody>
          <a:bodyPr anchor="ctr">
            <a:normAutofit fontScale="85000" lnSpcReduction="20000"/>
          </a:bodyPr>
          <a:lstStyle/>
          <a:p>
            <a:pPr marL="0" indent="0">
              <a:buNone/>
            </a:pPr>
            <a:r>
              <a:rPr lang="en-US" dirty="0">
                <a:solidFill>
                  <a:schemeClr val="bg1"/>
                </a:solidFill>
              </a:rPr>
              <a:t>Based upon decades of experience in athletics, travel, communications </a:t>
            </a:r>
            <a:br>
              <a:rPr lang="en-US" dirty="0">
                <a:solidFill>
                  <a:schemeClr val="bg1"/>
                </a:solidFill>
              </a:rPr>
            </a:br>
            <a:r>
              <a:rPr lang="en-US" dirty="0">
                <a:solidFill>
                  <a:schemeClr val="bg1"/>
                </a:solidFill>
              </a:rPr>
              <a:t>and business, we know that </a:t>
            </a:r>
            <a:r>
              <a:rPr lang="en-US" b="1" i="1" dirty="0">
                <a:solidFill>
                  <a:schemeClr val="bg1"/>
                </a:solidFill>
              </a:rPr>
              <a:t>Teams can be uniquely forged outdoors</a:t>
            </a:r>
            <a:r>
              <a:rPr lang="en-US" dirty="0">
                <a:solidFill>
                  <a:schemeClr val="bg1"/>
                </a:solidFill>
              </a:rPr>
              <a:t>,</a:t>
            </a:r>
            <a:br>
              <a:rPr lang="en-US" dirty="0">
                <a:solidFill>
                  <a:schemeClr val="bg1"/>
                </a:solidFill>
              </a:rPr>
            </a:br>
            <a:r>
              <a:rPr lang="en-US" dirty="0">
                <a:solidFill>
                  <a:schemeClr val="bg1"/>
                </a:solidFill>
              </a:rPr>
              <a:t>and lessons transferred to other goals the </a:t>
            </a:r>
            <a:r>
              <a:rPr lang="en-US" b="1" dirty="0">
                <a:solidFill>
                  <a:schemeClr val="bg1"/>
                </a:solidFill>
              </a:rPr>
              <a:t>Team </a:t>
            </a:r>
            <a:r>
              <a:rPr lang="en-US" dirty="0">
                <a:solidFill>
                  <a:schemeClr val="bg1"/>
                </a:solidFill>
              </a:rPr>
              <a:t>may use in its sport. </a:t>
            </a:r>
            <a:br>
              <a:rPr lang="en-US" dirty="0">
                <a:solidFill>
                  <a:schemeClr val="bg1"/>
                </a:solidFill>
              </a:rPr>
            </a:br>
            <a:br>
              <a:rPr lang="en-US" dirty="0">
                <a:solidFill>
                  <a:schemeClr val="bg1"/>
                </a:solidFill>
              </a:rPr>
            </a:br>
            <a:r>
              <a:rPr lang="en-US" dirty="0">
                <a:solidFill>
                  <a:schemeClr val="bg1"/>
                </a:solidFill>
              </a:rPr>
              <a:t>The single-most powerful challenge in nature that a </a:t>
            </a:r>
            <a:r>
              <a:rPr lang="en-US" b="1" dirty="0">
                <a:solidFill>
                  <a:schemeClr val="bg1"/>
                </a:solidFill>
              </a:rPr>
              <a:t>Team</a:t>
            </a:r>
            <a:r>
              <a:rPr lang="en-US" dirty="0">
                <a:solidFill>
                  <a:schemeClr val="bg1"/>
                </a:solidFill>
              </a:rPr>
              <a:t> can face and overcome,</a:t>
            </a:r>
          </a:p>
          <a:p>
            <a:pPr marL="0" indent="0">
              <a:buNone/>
            </a:pPr>
            <a:r>
              <a:rPr lang="en-US" dirty="0">
                <a:solidFill>
                  <a:schemeClr val="bg1"/>
                </a:solidFill>
              </a:rPr>
              <a:t>together, in the space of one day is to hike to the summit of a rugged mountain. </a:t>
            </a:r>
            <a:br>
              <a:rPr lang="en-US" dirty="0">
                <a:solidFill>
                  <a:schemeClr val="bg1"/>
                </a:solidFill>
              </a:rPr>
            </a:br>
            <a:br>
              <a:rPr lang="en-US" dirty="0">
                <a:solidFill>
                  <a:schemeClr val="bg1"/>
                </a:solidFill>
              </a:rPr>
            </a:br>
            <a:r>
              <a:rPr lang="en-US" dirty="0">
                <a:solidFill>
                  <a:schemeClr val="bg1"/>
                </a:solidFill>
              </a:rPr>
              <a:t>There are over 600 mountains in Colorado that tower more than 13,000 feet, 58 of them over 14,000 feet, hundreds  more somewhat lower yet each presenting a uniquely daunting challenge.  </a:t>
            </a:r>
            <a:br>
              <a:rPr lang="en-US" dirty="0">
                <a:solidFill>
                  <a:schemeClr val="bg1"/>
                </a:solidFill>
              </a:rPr>
            </a:br>
            <a:br>
              <a:rPr lang="en-US" dirty="0">
                <a:solidFill>
                  <a:schemeClr val="bg1"/>
                </a:solidFill>
              </a:rPr>
            </a:br>
            <a:r>
              <a:rPr lang="en-US" dirty="0">
                <a:solidFill>
                  <a:schemeClr val="bg1"/>
                </a:solidFill>
              </a:rPr>
              <a:t>Each poses dramatic physical barriers, as well as mental and emotional ones, very similar to real-life obstacles needed to overcome in order to achieve success. </a:t>
            </a:r>
            <a:br>
              <a:rPr lang="en-US" dirty="0">
                <a:solidFill>
                  <a:schemeClr val="bg1"/>
                </a:solidFill>
              </a:rPr>
            </a:br>
            <a:br>
              <a:rPr lang="en-US" dirty="0">
                <a:solidFill>
                  <a:schemeClr val="bg1"/>
                </a:solidFill>
              </a:rPr>
            </a:br>
            <a:r>
              <a:rPr lang="en-US" sz="900" dirty="0">
                <a:solidFill>
                  <a:schemeClr val="bg1"/>
                </a:solidFill>
              </a:rPr>
              <a:t> </a:t>
            </a:r>
            <a:br>
              <a:rPr lang="en-US" i="1" dirty="0">
                <a:solidFill>
                  <a:schemeClr val="bg1"/>
                </a:solidFill>
              </a:rPr>
            </a:br>
            <a:r>
              <a:rPr lang="en-US" b="1" i="1" dirty="0">
                <a:solidFill>
                  <a:schemeClr val="bg1"/>
                </a:solidFill>
              </a:rPr>
              <a:t>Teamwork</a:t>
            </a:r>
            <a:r>
              <a:rPr lang="en-US" i="1" dirty="0">
                <a:solidFill>
                  <a:schemeClr val="bg1"/>
                </a:solidFill>
              </a:rPr>
              <a:t> and </a:t>
            </a:r>
            <a:r>
              <a:rPr lang="en-US" b="1" i="1" dirty="0">
                <a:solidFill>
                  <a:schemeClr val="bg1"/>
                </a:solidFill>
              </a:rPr>
              <a:t>Leadership are best learned through Experience, Outdoors</a:t>
            </a:r>
            <a:r>
              <a:rPr lang="en-US" b="1" dirty="0">
                <a:solidFill>
                  <a:schemeClr val="bg1"/>
                </a:solidFill>
              </a:rPr>
              <a:t>!</a:t>
            </a:r>
            <a:r>
              <a:rPr lang="en-US" dirty="0">
                <a:solidFill>
                  <a:schemeClr val="bg1"/>
                </a:solidFill>
              </a:rPr>
              <a:t> </a:t>
            </a:r>
          </a:p>
        </p:txBody>
      </p:sp>
    </p:spTree>
    <p:extLst>
      <p:ext uri="{BB962C8B-B14F-4D97-AF65-F5344CB8AC3E}">
        <p14:creationId xmlns:p14="http://schemas.microsoft.com/office/powerpoint/2010/main" val="306043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697" y="0"/>
            <a:ext cx="12603394" cy="8370911"/>
          </a:xfrm>
          <a:prstGeom prst="rect">
            <a:avLst/>
          </a:prstGeom>
        </p:spPr>
      </p:pic>
      <p:sp>
        <p:nvSpPr>
          <p:cNvPr id="9" name="Title 8">
            <a:extLst>
              <a:ext uri="{FF2B5EF4-FFF2-40B4-BE49-F238E27FC236}">
                <a16:creationId xmlns:a16="http://schemas.microsoft.com/office/drawing/2014/main" id="{A57A802C-901D-5C40-A8DC-4BA11488567B}"/>
              </a:ext>
            </a:extLst>
          </p:cNvPr>
          <p:cNvSpPr>
            <a:spLocks noGrp="1"/>
          </p:cNvSpPr>
          <p:nvPr>
            <p:ph type="title"/>
          </p:nvPr>
        </p:nvSpPr>
        <p:spPr>
          <a:xfrm>
            <a:off x="838200" y="2766219"/>
            <a:ext cx="10515600" cy="1325563"/>
          </a:xfrm>
        </p:spPr>
        <p:txBody>
          <a:bodyPr vert="horz" lIns="91440" tIns="45720" rIns="91440" bIns="45720" rtlCol="0" anchor="ctr">
            <a:noAutofit/>
          </a:bodyPr>
          <a:lstStyle/>
          <a:p>
            <a:pPr algn="ctr"/>
            <a:r>
              <a:rPr lang="en-US" dirty="0"/>
              <a:t>IDENTIFY THE LEADER WITHIN</a:t>
            </a:r>
          </a:p>
        </p:txBody>
      </p:sp>
    </p:spTree>
    <p:extLst>
      <p:ext uri="{BB962C8B-B14F-4D97-AF65-F5344CB8AC3E}">
        <p14:creationId xmlns:p14="http://schemas.microsoft.com/office/powerpoint/2010/main" val="2185340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574862"/>
            <a:ext cx="10515600" cy="3708276"/>
          </a:xfrm>
        </p:spPr>
        <p:txBody>
          <a:bodyPr>
            <a:normAutofit/>
          </a:bodyPr>
          <a:lstStyle/>
          <a:p>
            <a:pPr marL="0" indent="0">
              <a:buNone/>
            </a:pPr>
            <a:r>
              <a:rPr lang="en-US" sz="2400" dirty="0">
                <a:solidFill>
                  <a:schemeClr val="bg1"/>
                </a:solidFill>
              </a:rPr>
              <a:t>Our ‘</a:t>
            </a:r>
            <a:r>
              <a:rPr lang="en-US" sz="2400" dirty="0" err="1">
                <a:solidFill>
                  <a:schemeClr val="bg1"/>
                </a:solidFill>
              </a:rPr>
              <a:t>Kileleni</a:t>
            </a:r>
            <a:r>
              <a:rPr lang="en-US" sz="2400" dirty="0">
                <a:solidFill>
                  <a:schemeClr val="bg1"/>
                </a:solidFill>
              </a:rPr>
              <a:t> Leadership’ group understands, through decades of experience, the key elements encountered during these Outdoor Learning Adventures.</a:t>
            </a:r>
            <a:br>
              <a:rPr lang="en-US" sz="2400" dirty="0">
                <a:solidFill>
                  <a:schemeClr val="bg1"/>
                </a:solidFill>
              </a:rPr>
            </a:br>
            <a:br>
              <a:rPr lang="en-US" sz="2400" dirty="0">
                <a:solidFill>
                  <a:schemeClr val="bg1"/>
                </a:solidFill>
              </a:rPr>
            </a:br>
            <a:r>
              <a:rPr lang="en-US" sz="2400" dirty="0">
                <a:solidFill>
                  <a:schemeClr val="bg1"/>
                </a:solidFill>
              </a:rPr>
              <a:t>These obstacles will cause novice hikers to seek out </a:t>
            </a:r>
            <a:r>
              <a:rPr lang="en-US" sz="2400" b="1" dirty="0">
                <a:solidFill>
                  <a:schemeClr val="bg1"/>
                </a:solidFill>
              </a:rPr>
              <a:t>Leaders</a:t>
            </a:r>
            <a:r>
              <a:rPr lang="en-US" sz="2400" dirty="0">
                <a:solidFill>
                  <a:schemeClr val="bg1"/>
                </a:solidFill>
              </a:rPr>
              <a:t> among their peers, to bond together in physical and mental spirit in order to get </a:t>
            </a:r>
            <a:r>
              <a:rPr lang="en-US" sz="2400" i="1" dirty="0">
                <a:solidFill>
                  <a:schemeClr val="bg1"/>
                </a:solidFill>
              </a:rPr>
              <a:t>every </a:t>
            </a:r>
            <a:r>
              <a:rPr lang="en-US" sz="2400" b="1" i="1" dirty="0">
                <a:solidFill>
                  <a:schemeClr val="bg1"/>
                </a:solidFill>
              </a:rPr>
              <a:t>Team</a:t>
            </a:r>
            <a:r>
              <a:rPr lang="en-US" sz="2400" i="1" dirty="0">
                <a:solidFill>
                  <a:schemeClr val="bg1"/>
                </a:solidFill>
              </a:rPr>
              <a:t> member </a:t>
            </a:r>
            <a:r>
              <a:rPr lang="en-US" sz="2400" dirty="0">
                <a:solidFill>
                  <a:schemeClr val="bg1"/>
                </a:solidFill>
              </a:rPr>
              <a:t>to the mountaintop, to Summit as a </a:t>
            </a:r>
            <a:r>
              <a:rPr lang="en-US" sz="2400" b="1" dirty="0">
                <a:solidFill>
                  <a:schemeClr val="bg1"/>
                </a:solidFill>
              </a:rPr>
              <a:t>TEAM.</a:t>
            </a:r>
            <a:br>
              <a:rPr lang="en-US" sz="2400" dirty="0">
                <a:solidFill>
                  <a:schemeClr val="bg1"/>
                </a:solidFill>
              </a:rPr>
            </a:br>
            <a:br>
              <a:rPr lang="en-US" sz="2400" dirty="0">
                <a:solidFill>
                  <a:schemeClr val="bg1"/>
                </a:solidFill>
              </a:rPr>
            </a:br>
            <a:r>
              <a:rPr lang="en-US" sz="2400" dirty="0">
                <a:solidFill>
                  <a:schemeClr val="bg1"/>
                </a:solidFill>
              </a:rPr>
              <a:t>Our pre and post-hike ‘huddles’ are critical, as will focus on key topics the Coach feels are important for his or her student athletes, in conjunction with items we as leaders and instructors also feel are impactful.</a:t>
            </a:r>
          </a:p>
        </p:txBody>
      </p:sp>
    </p:spTree>
    <p:extLst>
      <p:ext uri="{BB962C8B-B14F-4D97-AF65-F5344CB8AC3E}">
        <p14:creationId xmlns:p14="http://schemas.microsoft.com/office/powerpoint/2010/main" val="1972867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7A802C-901D-5C40-A8DC-4BA11488567B}"/>
              </a:ext>
            </a:extLst>
          </p:cNvPr>
          <p:cNvSpPr>
            <a:spLocks noGrp="1"/>
          </p:cNvSpPr>
          <p:nvPr>
            <p:ph type="title"/>
          </p:nvPr>
        </p:nvSpPr>
        <p:spPr>
          <a:xfrm>
            <a:off x="838200" y="2766219"/>
            <a:ext cx="10515600" cy="1325563"/>
          </a:xfrm>
        </p:spPr>
        <p:txBody>
          <a:bodyPr vert="horz" lIns="91440" tIns="45720" rIns="91440" bIns="45720" rtlCol="0" anchor="ctr">
            <a:noAutofit/>
          </a:bodyPr>
          <a:lstStyle/>
          <a:p>
            <a:pPr algn="ctr"/>
            <a:r>
              <a:rPr lang="en-US" dirty="0">
                <a:solidFill>
                  <a:schemeClr val="bg1"/>
                </a:solidFill>
              </a:rPr>
              <a:t>TEAM EXPERIENCES</a:t>
            </a:r>
            <a:endParaRPr lang="en-US" b="1" dirty="0">
              <a:solidFill>
                <a:schemeClr val="bg1"/>
              </a:solidFill>
            </a:endParaRPr>
          </a:p>
        </p:txBody>
      </p:sp>
    </p:spTree>
    <p:extLst>
      <p:ext uri="{BB962C8B-B14F-4D97-AF65-F5344CB8AC3E}">
        <p14:creationId xmlns:p14="http://schemas.microsoft.com/office/powerpoint/2010/main" val="36982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53331"/>
            <a:ext cx="10515600" cy="4351338"/>
          </a:xfrm>
        </p:spPr>
        <p:txBody>
          <a:bodyPr>
            <a:noAutofit/>
          </a:bodyPr>
          <a:lstStyle/>
          <a:p>
            <a:pPr marL="0" indent="0">
              <a:buNone/>
            </a:pPr>
            <a:r>
              <a:rPr lang="en-US" sz="2400" dirty="0">
                <a:solidFill>
                  <a:schemeClr val="bg1"/>
                </a:solidFill>
              </a:rPr>
              <a:t>We suggest including two other challenging outdoor TEAM elements, providing a comprehensive 2 or 3-day experiences.</a:t>
            </a:r>
            <a:br>
              <a:rPr lang="en-US" sz="2400" dirty="0">
                <a:solidFill>
                  <a:schemeClr val="bg1"/>
                </a:solidFill>
              </a:rPr>
            </a:br>
            <a:br>
              <a:rPr lang="en-US" sz="2400" dirty="0">
                <a:solidFill>
                  <a:schemeClr val="bg1"/>
                </a:solidFill>
              </a:rPr>
            </a:br>
            <a:r>
              <a:rPr lang="en-US" sz="2400" dirty="0">
                <a:solidFill>
                  <a:schemeClr val="bg1"/>
                </a:solidFill>
              </a:rPr>
              <a:t>Taking on one of America’s top whitewater rivers, the Arkansas, working together in 4-6 person boat teams, coordinated and led by a highly skilled and experienced river guide. </a:t>
            </a:r>
            <a:br>
              <a:rPr lang="en-US" sz="2400" dirty="0">
                <a:solidFill>
                  <a:schemeClr val="bg1"/>
                </a:solidFill>
              </a:rPr>
            </a:br>
            <a:br>
              <a:rPr lang="en-US" sz="2400" dirty="0">
                <a:solidFill>
                  <a:schemeClr val="bg1"/>
                </a:solidFill>
              </a:rPr>
            </a:br>
            <a:r>
              <a:rPr lang="en-US" sz="2400" dirty="0">
                <a:solidFill>
                  <a:schemeClr val="bg1"/>
                </a:solidFill>
              </a:rPr>
              <a:t>Whitewater rafting requires each team member to closely adhere to instructions, to paddle as directed, to achieve success by getting safely downstream and to overcome normal individual fears. </a:t>
            </a:r>
            <a:br>
              <a:rPr lang="en-US" sz="2400" dirty="0">
                <a:solidFill>
                  <a:schemeClr val="bg1"/>
                </a:solidFill>
              </a:rPr>
            </a:br>
            <a:br>
              <a:rPr lang="en-US" sz="2400" dirty="0">
                <a:solidFill>
                  <a:schemeClr val="bg1"/>
                </a:solidFill>
              </a:rPr>
            </a:br>
            <a:r>
              <a:rPr lang="en-US" sz="2400" dirty="0">
                <a:solidFill>
                  <a:schemeClr val="bg1"/>
                </a:solidFill>
              </a:rPr>
              <a:t>4-6 hours daily on a frothing, dynamic river paddling together will work wonders in developing your </a:t>
            </a:r>
            <a:r>
              <a:rPr lang="en-US" sz="2400" b="1" dirty="0">
                <a:solidFill>
                  <a:schemeClr val="bg1"/>
                </a:solidFill>
              </a:rPr>
              <a:t>Team</a:t>
            </a:r>
            <a:r>
              <a:rPr lang="en-US" sz="2400" dirty="0">
                <a:solidFill>
                  <a:schemeClr val="bg1"/>
                </a:solidFill>
              </a:rPr>
              <a:t>, in identifying </a:t>
            </a:r>
            <a:r>
              <a:rPr lang="en-US" sz="2400" b="1" dirty="0">
                <a:solidFill>
                  <a:schemeClr val="bg1"/>
                </a:solidFill>
              </a:rPr>
              <a:t>Leaders</a:t>
            </a:r>
            <a:r>
              <a:rPr lang="en-US" sz="2400" dirty="0">
                <a:solidFill>
                  <a:schemeClr val="bg1"/>
                </a:solidFill>
              </a:rPr>
              <a:t>.</a:t>
            </a:r>
          </a:p>
        </p:txBody>
      </p:sp>
    </p:spTree>
    <p:extLst>
      <p:ext uri="{BB962C8B-B14F-4D97-AF65-F5344CB8AC3E}">
        <p14:creationId xmlns:p14="http://schemas.microsoft.com/office/powerpoint/2010/main" val="1116772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Title 8">
            <a:extLst>
              <a:ext uri="{FF2B5EF4-FFF2-40B4-BE49-F238E27FC236}">
                <a16:creationId xmlns:a16="http://schemas.microsoft.com/office/drawing/2014/main" id="{A57A802C-901D-5C40-A8DC-4BA11488567B}"/>
              </a:ext>
            </a:extLst>
          </p:cNvPr>
          <p:cNvSpPr>
            <a:spLocks noGrp="1"/>
          </p:cNvSpPr>
          <p:nvPr>
            <p:ph type="title"/>
          </p:nvPr>
        </p:nvSpPr>
        <p:spPr>
          <a:xfrm>
            <a:off x="838200" y="2766219"/>
            <a:ext cx="10515600" cy="1325563"/>
          </a:xfrm>
        </p:spPr>
        <p:txBody>
          <a:bodyPr vert="horz" lIns="91440" tIns="45720" rIns="91440" bIns="45720" rtlCol="0" anchor="ctr">
            <a:noAutofit/>
          </a:bodyPr>
          <a:lstStyle/>
          <a:p>
            <a:pPr algn="ctr"/>
            <a:r>
              <a:rPr lang="en-US" dirty="0">
                <a:solidFill>
                  <a:schemeClr val="bg1"/>
                </a:solidFill>
              </a:rPr>
              <a:t>ADDITIONAL CHALLENGES</a:t>
            </a:r>
            <a:endParaRPr lang="en-US" b="1" dirty="0">
              <a:solidFill>
                <a:schemeClr val="bg1"/>
              </a:solidFill>
            </a:endParaRPr>
          </a:p>
        </p:txBody>
      </p:sp>
    </p:spTree>
    <p:extLst>
      <p:ext uri="{BB962C8B-B14F-4D97-AF65-F5344CB8AC3E}">
        <p14:creationId xmlns:p14="http://schemas.microsoft.com/office/powerpoint/2010/main" val="359443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24594"/>
            <a:ext cx="10515600" cy="2699657"/>
          </a:xfrm>
        </p:spPr>
        <p:txBody>
          <a:bodyPr>
            <a:normAutofit/>
          </a:bodyPr>
          <a:lstStyle/>
          <a:p>
            <a:pPr marL="0" indent="0">
              <a:buNone/>
            </a:pPr>
            <a:r>
              <a:rPr lang="en-US" sz="2400" dirty="0">
                <a:solidFill>
                  <a:schemeClr val="bg1"/>
                </a:solidFill>
              </a:rPr>
              <a:t>Top-rope rock climbing and rappelling on challenging yet achievable rock faces.</a:t>
            </a:r>
          </a:p>
          <a:p>
            <a:pPr marL="0" indent="0">
              <a:buNone/>
            </a:pPr>
            <a:endParaRPr lang="en-US" sz="2400" dirty="0">
              <a:solidFill>
                <a:schemeClr val="bg1"/>
              </a:solidFill>
            </a:endParaRPr>
          </a:p>
          <a:p>
            <a:pPr marL="0" indent="0">
              <a:buNone/>
            </a:pPr>
            <a:r>
              <a:rPr lang="en-US" sz="2400" dirty="0">
                <a:solidFill>
                  <a:schemeClr val="bg1"/>
                </a:solidFill>
              </a:rPr>
              <a:t>Every Team member will feel fear on the rock, a natural sense that can be overcome through </a:t>
            </a:r>
            <a:r>
              <a:rPr lang="en-US" sz="2400" b="1" dirty="0">
                <a:solidFill>
                  <a:schemeClr val="bg1"/>
                </a:solidFill>
              </a:rPr>
              <a:t>Trust and Team Encouragement</a:t>
            </a:r>
            <a:r>
              <a:rPr lang="en-US" sz="2400" dirty="0">
                <a:solidFill>
                  <a:schemeClr val="bg1"/>
                </a:solidFill>
              </a:rPr>
              <a:t>.</a:t>
            </a:r>
            <a:br>
              <a:rPr lang="en-US" sz="2400" dirty="0">
                <a:solidFill>
                  <a:schemeClr val="bg1"/>
                </a:solidFill>
              </a:rPr>
            </a:br>
            <a:br>
              <a:rPr lang="en-US" sz="2400" dirty="0">
                <a:solidFill>
                  <a:schemeClr val="bg1"/>
                </a:solidFill>
              </a:rPr>
            </a:br>
            <a:r>
              <a:rPr lang="en-US" sz="2400" b="1" dirty="0">
                <a:solidFill>
                  <a:schemeClr val="bg1"/>
                </a:solidFill>
              </a:rPr>
              <a:t>T</a:t>
            </a:r>
            <a:r>
              <a:rPr lang="en-US" sz="2400" dirty="0">
                <a:solidFill>
                  <a:schemeClr val="bg1"/>
                </a:solidFill>
              </a:rPr>
              <a:t>eam members will work together to insure safety, to support and assist other </a:t>
            </a:r>
            <a:r>
              <a:rPr lang="en-US" sz="2400" b="1" dirty="0">
                <a:solidFill>
                  <a:schemeClr val="bg1"/>
                </a:solidFill>
              </a:rPr>
              <a:t>T</a:t>
            </a:r>
            <a:r>
              <a:rPr lang="en-US" sz="2400" dirty="0">
                <a:solidFill>
                  <a:schemeClr val="bg1"/>
                </a:solidFill>
              </a:rPr>
              <a:t>eammates, under the watchful eyes of highly trained and experienced instructors.</a:t>
            </a:r>
          </a:p>
        </p:txBody>
      </p:sp>
    </p:spTree>
    <p:extLst>
      <p:ext uri="{BB962C8B-B14F-4D97-AF65-F5344CB8AC3E}">
        <p14:creationId xmlns:p14="http://schemas.microsoft.com/office/powerpoint/2010/main" val="291855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Title 8">
            <a:extLst>
              <a:ext uri="{FF2B5EF4-FFF2-40B4-BE49-F238E27FC236}">
                <a16:creationId xmlns:a16="http://schemas.microsoft.com/office/drawing/2014/main" id="{A57A802C-901D-5C40-A8DC-4BA11488567B}"/>
              </a:ext>
            </a:extLst>
          </p:cNvPr>
          <p:cNvSpPr>
            <a:spLocks noGrp="1"/>
          </p:cNvSpPr>
          <p:nvPr>
            <p:ph type="title"/>
          </p:nvPr>
        </p:nvSpPr>
        <p:spPr>
          <a:xfrm>
            <a:off x="838200" y="2766219"/>
            <a:ext cx="10515600" cy="1325563"/>
          </a:xfrm>
        </p:spPr>
        <p:txBody>
          <a:bodyPr vert="horz" lIns="91440" tIns="45720" rIns="91440" bIns="45720" rtlCol="0" anchor="ctr">
            <a:noAutofit/>
          </a:bodyPr>
          <a:lstStyle/>
          <a:p>
            <a:pPr algn="ctr"/>
            <a:r>
              <a:rPr lang="en-US" dirty="0">
                <a:solidFill>
                  <a:schemeClr val="bg1"/>
                </a:solidFill>
              </a:rPr>
              <a:t>ITINERARY- 5 DAYS / 4 NIGHTS</a:t>
            </a:r>
            <a:br>
              <a:rPr lang="en-US" dirty="0">
                <a:solidFill>
                  <a:schemeClr val="bg1"/>
                </a:solidFill>
              </a:rPr>
            </a:br>
            <a:r>
              <a:rPr lang="en-US" dirty="0">
                <a:solidFill>
                  <a:schemeClr val="bg1"/>
                </a:solidFill>
              </a:rPr>
              <a:t>or custom-length to fit</a:t>
            </a:r>
            <a:endParaRPr lang="en-US" b="1" dirty="0">
              <a:solidFill>
                <a:schemeClr val="bg1"/>
              </a:solidFill>
            </a:endParaRPr>
          </a:p>
        </p:txBody>
      </p:sp>
    </p:spTree>
    <p:extLst>
      <p:ext uri="{BB962C8B-B14F-4D97-AF65-F5344CB8AC3E}">
        <p14:creationId xmlns:p14="http://schemas.microsoft.com/office/powerpoint/2010/main" val="378309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2243138"/>
            <a:ext cx="10976811" cy="3886200"/>
          </a:xfrm>
        </p:spPr>
        <p:txBody>
          <a:bodyPr>
            <a:normAutofit/>
          </a:bodyPr>
          <a:lstStyle/>
          <a:p>
            <a:pPr marL="0" indent="0">
              <a:buNone/>
            </a:pPr>
            <a:r>
              <a:rPr lang="en-US" sz="2000" dirty="0">
                <a:solidFill>
                  <a:schemeClr val="bg1"/>
                </a:solidFill>
              </a:rPr>
              <a:t>Day 1: Arrive the Arkansas River Valley, transport to base camp or hotel, Huddle  </a:t>
            </a:r>
            <a:r>
              <a:rPr lang="en-US" sz="2000" dirty="0" err="1">
                <a:solidFill>
                  <a:schemeClr val="bg1"/>
                </a:solidFill>
              </a:rPr>
              <a:t>Orientatation</a:t>
            </a:r>
            <a:endParaRPr lang="en-US" sz="2000" dirty="0">
              <a:solidFill>
                <a:schemeClr val="bg1"/>
              </a:solidFill>
            </a:endParaRPr>
          </a:p>
          <a:p>
            <a:pPr marL="0" indent="0">
              <a:buNone/>
            </a:pPr>
            <a:r>
              <a:rPr lang="en-US" sz="2000" dirty="0">
                <a:solidFill>
                  <a:schemeClr val="bg1"/>
                </a:solidFill>
              </a:rPr>
              <a:t>Day 2: Transfer to river launch site, safety lesson, full-day raft on the Arkansas river,  camp</a:t>
            </a:r>
          </a:p>
          <a:p>
            <a:pPr marL="0" indent="0">
              <a:buNone/>
            </a:pPr>
            <a:r>
              <a:rPr lang="en-US" sz="2000" dirty="0">
                <a:solidFill>
                  <a:schemeClr val="bg1"/>
                </a:solidFill>
              </a:rPr>
              <a:t>Day 3: Climbing instructions, top-rope rappelling, on-belay climbing, base camp, prep for Mtn Summit</a:t>
            </a:r>
          </a:p>
          <a:p>
            <a:pPr marL="0" indent="0">
              <a:buNone/>
            </a:pPr>
            <a:r>
              <a:rPr lang="en-US" sz="2000" dirty="0">
                <a:solidFill>
                  <a:schemeClr val="bg1"/>
                </a:solidFill>
              </a:rPr>
              <a:t>Day 4: TEAM summit hike, weather permitting we will tackle 14,232’ Mt. Shavano, or another peak, head down to camp or hotel, celebration dinner, post-Experience Huddle</a:t>
            </a:r>
          </a:p>
          <a:p>
            <a:pPr marL="0" indent="0">
              <a:buNone/>
            </a:pPr>
            <a:r>
              <a:rPr lang="en-US" sz="2000" dirty="0">
                <a:solidFill>
                  <a:schemeClr val="bg1"/>
                </a:solidFill>
              </a:rPr>
              <a:t>Day 5: Breakfast, head for home</a:t>
            </a:r>
          </a:p>
          <a:p>
            <a:pPr marL="0" indent="0">
              <a:buNone/>
            </a:pPr>
            <a:endParaRPr lang="en-US" sz="2000" dirty="0">
              <a:solidFill>
                <a:schemeClr val="bg1"/>
              </a:solidFill>
            </a:endParaRPr>
          </a:p>
          <a:p>
            <a:pPr marL="0" indent="0">
              <a:buNone/>
            </a:pPr>
            <a:r>
              <a:rPr lang="en-US" sz="2000" dirty="0">
                <a:solidFill>
                  <a:schemeClr val="bg1"/>
                </a:solidFill>
              </a:rPr>
              <a:t>(This could be adjusted to one less day if we eliminate the climbing/rappelling experience)</a:t>
            </a:r>
          </a:p>
        </p:txBody>
      </p:sp>
    </p:spTree>
    <p:extLst>
      <p:ext uri="{BB962C8B-B14F-4D97-AF65-F5344CB8AC3E}">
        <p14:creationId xmlns:p14="http://schemas.microsoft.com/office/powerpoint/2010/main" val="304123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52C41E4-55F9-4943-A3ED-DE8B5BE7C79D}"/>
              </a:ext>
            </a:extLst>
          </p:cNvPr>
          <p:cNvSpPr txBox="1">
            <a:spLocks/>
          </p:cNvSpPr>
          <p:nvPr/>
        </p:nvSpPr>
        <p:spPr>
          <a:xfrm>
            <a:off x="422030" y="25036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solidFill>
                  <a:schemeClr val="bg1"/>
                </a:solidFill>
              </a:rPr>
              <a:t>Kileleni</a:t>
            </a:r>
            <a:r>
              <a:rPr lang="en-US" dirty="0">
                <a:solidFill>
                  <a:schemeClr val="bg1"/>
                </a:solidFill>
              </a:rPr>
              <a:t> Leadership Team</a:t>
            </a:r>
          </a:p>
        </p:txBody>
      </p:sp>
      <p:sp>
        <p:nvSpPr>
          <p:cNvPr id="2" name="TextBox 1">
            <a:extLst>
              <a:ext uri="{FF2B5EF4-FFF2-40B4-BE49-F238E27FC236}">
                <a16:creationId xmlns:a16="http://schemas.microsoft.com/office/drawing/2014/main" id="{B3E50AC9-A3F3-4357-90AF-AF4C271619BF}"/>
              </a:ext>
            </a:extLst>
          </p:cNvPr>
          <p:cNvSpPr txBox="1"/>
          <p:nvPr/>
        </p:nvSpPr>
        <p:spPr>
          <a:xfrm>
            <a:off x="422030" y="689316"/>
            <a:ext cx="7146387" cy="5047536"/>
          </a:xfrm>
          <a:prstGeom prst="rect">
            <a:avLst/>
          </a:prstGeom>
          <a:noFill/>
        </p:spPr>
        <p:txBody>
          <a:bodyPr wrap="square" rtlCol="0">
            <a:spAutoFit/>
          </a:bodyPr>
          <a:lstStyle/>
          <a:p>
            <a:endParaRPr lang="en-US" sz="1600" dirty="0">
              <a:solidFill>
                <a:schemeClr val="bg1"/>
              </a:solidFill>
            </a:endParaRPr>
          </a:p>
          <a:p>
            <a:r>
              <a:rPr lang="en-US" dirty="0">
                <a:solidFill>
                  <a:schemeClr val="bg1"/>
                </a:solidFill>
              </a:rPr>
              <a:t>“</a:t>
            </a:r>
            <a:r>
              <a:rPr lang="en-US" b="1" dirty="0">
                <a:solidFill>
                  <a:schemeClr val="bg1"/>
                </a:solidFill>
              </a:rPr>
              <a:t>Patrick and I have taken my football teams to Germany, Austria, Panama, and Tanzania on amazing trips that positively impacted everyone involved in all kinds of ways</a:t>
            </a:r>
            <a:r>
              <a:rPr lang="en-US" dirty="0">
                <a:solidFill>
                  <a:schemeClr val="bg1"/>
                </a:solidFill>
              </a:rPr>
              <a:t>.  We climbed mountains in both Austria and Tanzania and that experience alone made the trips worth it.  The opportunity for leadership development in the Rocky Mountains will be incredible.  </a:t>
            </a:r>
            <a:br>
              <a:rPr lang="en-US" dirty="0">
                <a:solidFill>
                  <a:schemeClr val="bg1"/>
                </a:solidFill>
              </a:rPr>
            </a:br>
            <a:r>
              <a:rPr lang="en-US" dirty="0">
                <a:solidFill>
                  <a:schemeClr val="bg1"/>
                </a:solidFill>
              </a:rPr>
              <a:t>It is the perfect combination of his expertise and the difficult but attainable summit experience. I highly recommend developing your leaders through this unique opportunity.”</a:t>
            </a:r>
          </a:p>
          <a:p>
            <a:pPr marL="285750" indent="-285750">
              <a:buFontTx/>
              <a:buChar char="-"/>
            </a:pPr>
            <a:r>
              <a:rPr lang="en-US" sz="1600" dirty="0">
                <a:solidFill>
                  <a:schemeClr val="bg1"/>
                </a:solidFill>
              </a:rPr>
              <a:t>Chris Creighton, Head Football Coach, Eastern Michigan University</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pic>
        <p:nvPicPr>
          <p:cNvPr id="4" name="Picture 3" descr="A group of people posing for a photo&#10;&#10;Description automatically generated">
            <a:extLst>
              <a:ext uri="{FF2B5EF4-FFF2-40B4-BE49-F238E27FC236}">
                <a16:creationId xmlns:a16="http://schemas.microsoft.com/office/drawing/2014/main" id="{C2A162E1-1525-4DF1-B206-867A59932C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68417" y="284881"/>
            <a:ext cx="4581378" cy="3436034"/>
          </a:xfrm>
          <a:prstGeom prst="rect">
            <a:avLst/>
          </a:prstGeom>
        </p:spPr>
      </p:pic>
      <p:pic>
        <p:nvPicPr>
          <p:cNvPr id="6" name="Picture 5" descr="A person holding a sign&#10;&#10;Description automatically generated">
            <a:extLst>
              <a:ext uri="{FF2B5EF4-FFF2-40B4-BE49-F238E27FC236}">
                <a16:creationId xmlns:a16="http://schemas.microsoft.com/office/drawing/2014/main" id="{B5475A68-511B-474D-997B-151C27ED2E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4298" y="4539692"/>
            <a:ext cx="4264252" cy="2178307"/>
          </a:xfrm>
          <a:prstGeom prst="rect">
            <a:avLst/>
          </a:prstGeom>
        </p:spPr>
      </p:pic>
      <p:pic>
        <p:nvPicPr>
          <p:cNvPr id="8" name="Picture 7" descr="A group of people standing in front of a crowd&#10;&#10;Description automatically generated">
            <a:extLst>
              <a:ext uri="{FF2B5EF4-FFF2-40B4-BE49-F238E27FC236}">
                <a16:creationId xmlns:a16="http://schemas.microsoft.com/office/drawing/2014/main" id="{81458EC0-8044-4509-AC2D-7C30BF6C8E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35374" y="4040950"/>
            <a:ext cx="3612840" cy="2468422"/>
          </a:xfrm>
          <a:prstGeom prst="rect">
            <a:avLst/>
          </a:prstGeom>
        </p:spPr>
      </p:pic>
    </p:spTree>
    <p:extLst>
      <p:ext uri="{BB962C8B-B14F-4D97-AF65-F5344CB8AC3E}">
        <p14:creationId xmlns:p14="http://schemas.microsoft.com/office/powerpoint/2010/main" val="3041486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D9B03E-CF24-854B-A8FE-83E0F18617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73300" y="2558293"/>
            <a:ext cx="3652181" cy="1957076"/>
          </a:xfrm>
          <a:prstGeom prst="rect">
            <a:avLst/>
          </a:prstGeom>
        </p:spPr>
      </p:pic>
      <p:pic>
        <p:nvPicPr>
          <p:cNvPr id="5" name="Picture 4">
            <a:extLst>
              <a:ext uri="{FF2B5EF4-FFF2-40B4-BE49-F238E27FC236}">
                <a16:creationId xmlns:a16="http://schemas.microsoft.com/office/drawing/2014/main" id="{2FC148C5-E038-7548-95D6-09BDE926F6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90561" y="2558293"/>
            <a:ext cx="1303898" cy="1480308"/>
          </a:xfrm>
          <a:prstGeom prst="rect">
            <a:avLst/>
          </a:prstGeom>
        </p:spPr>
      </p:pic>
      <p:sp>
        <p:nvSpPr>
          <p:cNvPr id="6" name="TextBox 5">
            <a:extLst>
              <a:ext uri="{FF2B5EF4-FFF2-40B4-BE49-F238E27FC236}">
                <a16:creationId xmlns:a16="http://schemas.microsoft.com/office/drawing/2014/main" id="{DBCBEF40-68D6-B94C-896D-24D9168C76F6}"/>
              </a:ext>
            </a:extLst>
          </p:cNvPr>
          <p:cNvSpPr txBox="1"/>
          <p:nvPr/>
        </p:nvSpPr>
        <p:spPr>
          <a:xfrm>
            <a:off x="1022129" y="901676"/>
            <a:ext cx="10123990" cy="830997"/>
          </a:xfrm>
          <a:prstGeom prst="rect">
            <a:avLst/>
          </a:prstGeom>
          <a:noFill/>
        </p:spPr>
        <p:txBody>
          <a:bodyPr wrap="square" rtlCol="0">
            <a:spAutoFit/>
          </a:bodyPr>
          <a:lstStyle/>
          <a:p>
            <a:pPr algn="ctr"/>
            <a:r>
              <a:rPr lang="en-US" sz="2400" dirty="0">
                <a:ea typeface="Helvetica" charset="0"/>
                <a:cs typeface="Helvetica" charset="0"/>
              </a:rPr>
              <a:t>Presented by</a:t>
            </a:r>
          </a:p>
          <a:p>
            <a:pPr algn="ctr"/>
            <a:r>
              <a:rPr lang="en-US" sz="2400" dirty="0">
                <a:ea typeface="Helvetica" charset="0"/>
                <a:cs typeface="Helvetica" charset="0"/>
              </a:rPr>
              <a:t> Global Football &amp; Dvorak Expeditions </a:t>
            </a:r>
            <a:endParaRPr lang="en-US" sz="2400" dirty="0"/>
          </a:p>
        </p:txBody>
      </p:sp>
      <p:sp>
        <p:nvSpPr>
          <p:cNvPr id="7" name="Rectangle 6"/>
          <p:cNvSpPr/>
          <p:nvPr/>
        </p:nvSpPr>
        <p:spPr>
          <a:xfrm>
            <a:off x="6186760" y="4051211"/>
            <a:ext cx="3111500" cy="523220"/>
          </a:xfrm>
          <a:prstGeom prst="rect">
            <a:avLst/>
          </a:prstGeom>
        </p:spPr>
        <p:txBody>
          <a:bodyPr wrap="square">
            <a:spAutoFit/>
          </a:bodyPr>
          <a:lstStyle/>
          <a:p>
            <a:pPr algn="ctr"/>
            <a:r>
              <a:rPr lang="en-US" sz="1400" b="1" i="1" dirty="0"/>
              <a:t>Dvorak's Rafting &amp; Fishing Expeditions </a:t>
            </a:r>
            <a:br>
              <a:rPr lang="en-US" sz="1400" b="1" i="1" dirty="0"/>
            </a:br>
            <a:r>
              <a:rPr lang="en-US" sz="1400" b="1" i="1" dirty="0"/>
              <a:t>Est. 1969</a:t>
            </a:r>
            <a:endParaRPr lang="en-US" sz="1400" dirty="0"/>
          </a:p>
        </p:txBody>
      </p:sp>
    </p:spTree>
    <p:extLst>
      <p:ext uri="{BB962C8B-B14F-4D97-AF65-F5344CB8AC3E}">
        <p14:creationId xmlns:p14="http://schemas.microsoft.com/office/powerpoint/2010/main" val="444062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7710-B919-40FE-94AD-F91E451FDFDF}"/>
              </a:ext>
            </a:extLst>
          </p:cNvPr>
          <p:cNvSpPr>
            <a:spLocks noGrp="1"/>
          </p:cNvSpPr>
          <p:nvPr>
            <p:ph type="title"/>
          </p:nvPr>
        </p:nvSpPr>
        <p:spPr/>
        <p:txBody>
          <a:bodyPr/>
          <a:lstStyle/>
          <a:p>
            <a:r>
              <a:rPr lang="en-US" dirty="0" err="1">
                <a:solidFill>
                  <a:schemeClr val="bg1"/>
                </a:solidFill>
              </a:rPr>
              <a:t>Kileleni</a:t>
            </a:r>
            <a:r>
              <a:rPr lang="en-US" dirty="0">
                <a:solidFill>
                  <a:schemeClr val="bg1"/>
                </a:solidFill>
              </a:rPr>
              <a:t> Leadership Team</a:t>
            </a:r>
          </a:p>
        </p:txBody>
      </p:sp>
      <p:sp>
        <p:nvSpPr>
          <p:cNvPr id="3" name="Content Placeholder 2">
            <a:extLst>
              <a:ext uri="{FF2B5EF4-FFF2-40B4-BE49-F238E27FC236}">
                <a16:creationId xmlns:a16="http://schemas.microsoft.com/office/drawing/2014/main" id="{C55C1D1A-8EA6-4E31-9B32-1BD34711BA85}"/>
              </a:ext>
            </a:extLst>
          </p:cNvPr>
          <p:cNvSpPr>
            <a:spLocks noGrp="1"/>
          </p:cNvSpPr>
          <p:nvPr>
            <p:ph idx="1"/>
          </p:nvPr>
        </p:nvSpPr>
        <p:spPr/>
        <p:txBody>
          <a:bodyPr>
            <a:normAutofit/>
          </a:bodyPr>
          <a:lstStyle/>
          <a:p>
            <a:pPr marL="0" indent="0">
              <a:buNone/>
            </a:pPr>
            <a:r>
              <a:rPr lang="en-US" sz="2000" dirty="0">
                <a:solidFill>
                  <a:schemeClr val="bg1"/>
                </a:solidFill>
              </a:rPr>
              <a:t>Global Football team member </a:t>
            </a:r>
            <a:r>
              <a:rPr lang="en-US" sz="2000" b="1" dirty="0">
                <a:solidFill>
                  <a:schemeClr val="bg1"/>
                </a:solidFill>
              </a:rPr>
              <a:t>Kevin Steenberge </a:t>
            </a:r>
          </a:p>
          <a:p>
            <a:pPr marL="0" indent="0">
              <a:buNone/>
            </a:pPr>
            <a:r>
              <a:rPr lang="en-US" sz="2000" dirty="0">
                <a:solidFill>
                  <a:schemeClr val="bg1"/>
                </a:solidFill>
              </a:rPr>
              <a:t>will work directly with clients designing and guiding customized</a:t>
            </a:r>
          </a:p>
          <a:p>
            <a:pPr marL="0" indent="0">
              <a:buNone/>
            </a:pPr>
            <a:r>
              <a:rPr lang="en-US" sz="2000" dirty="0">
                <a:solidFill>
                  <a:schemeClr val="bg1"/>
                </a:solidFill>
              </a:rPr>
              <a:t> leadership Experiences.  </a:t>
            </a:r>
          </a:p>
          <a:p>
            <a:pPr marL="0" indent="0">
              <a:buNone/>
            </a:pPr>
            <a:endParaRPr lang="en-US" sz="2000" dirty="0">
              <a:solidFill>
                <a:schemeClr val="bg1"/>
              </a:solidFill>
            </a:endParaRPr>
          </a:p>
          <a:p>
            <a:pPr marL="0" indent="0">
              <a:buNone/>
            </a:pPr>
            <a:r>
              <a:rPr lang="en-US" sz="2000" dirty="0">
                <a:solidFill>
                  <a:schemeClr val="bg1"/>
                </a:solidFill>
              </a:rPr>
              <a:t>An All-Conference player at the University of Richmond,</a:t>
            </a:r>
          </a:p>
          <a:p>
            <a:pPr marL="0" indent="0">
              <a:buNone/>
            </a:pPr>
            <a:r>
              <a:rPr lang="en-US" sz="2000" dirty="0">
                <a:solidFill>
                  <a:schemeClr val="bg1"/>
                </a:solidFill>
              </a:rPr>
              <a:t>former professional basketball player, and  graduate of</a:t>
            </a:r>
          </a:p>
          <a:p>
            <a:pPr marL="0" indent="0">
              <a:buNone/>
            </a:pPr>
            <a:r>
              <a:rPr lang="en-US" sz="2000" dirty="0">
                <a:solidFill>
                  <a:schemeClr val="bg1"/>
                </a:solidFill>
              </a:rPr>
              <a:t> the Jepson School of Leadership Studies  (B.A. ’06), </a:t>
            </a:r>
          </a:p>
          <a:p>
            <a:pPr marL="0" indent="0">
              <a:buNone/>
            </a:pPr>
            <a:r>
              <a:rPr lang="en-US" sz="2000" dirty="0">
                <a:solidFill>
                  <a:schemeClr val="bg1"/>
                </a:solidFill>
              </a:rPr>
              <a:t>Kevin brings a unique understanding of leadership as</a:t>
            </a:r>
          </a:p>
          <a:p>
            <a:pPr marL="0" indent="0">
              <a:buNone/>
            </a:pPr>
            <a:r>
              <a:rPr lang="en-US" sz="2000" dirty="0">
                <a:solidFill>
                  <a:schemeClr val="bg1"/>
                </a:solidFill>
              </a:rPr>
              <a:t>an athlete at the highest levels and in the world </a:t>
            </a:r>
          </a:p>
          <a:p>
            <a:pPr marL="0" indent="0">
              <a:buNone/>
            </a:pPr>
            <a:r>
              <a:rPr lang="en-US" sz="2000" dirty="0">
                <a:solidFill>
                  <a:schemeClr val="bg1"/>
                </a:solidFill>
              </a:rPr>
              <a:t>beyond sports. </a:t>
            </a:r>
          </a:p>
        </p:txBody>
      </p:sp>
      <p:pic>
        <p:nvPicPr>
          <p:cNvPr id="5" name="Picture 4" descr="A person standing in front of a mountain&#10;&#10;Description automatically generated">
            <a:extLst>
              <a:ext uri="{FF2B5EF4-FFF2-40B4-BE49-F238E27FC236}">
                <a16:creationId xmlns:a16="http://schemas.microsoft.com/office/drawing/2014/main" id="{3F605C9D-AC9F-4850-AABD-1CE08E7F82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29664" y="0"/>
            <a:ext cx="3424136" cy="3424136"/>
          </a:xfrm>
          <a:prstGeom prst="rect">
            <a:avLst/>
          </a:prstGeom>
        </p:spPr>
      </p:pic>
      <p:pic>
        <p:nvPicPr>
          <p:cNvPr id="7" name="Picture 6" descr="A picture containing basketball, building, orange, outdoor&#10;&#10;Description automatically generated">
            <a:extLst>
              <a:ext uri="{FF2B5EF4-FFF2-40B4-BE49-F238E27FC236}">
                <a16:creationId xmlns:a16="http://schemas.microsoft.com/office/drawing/2014/main" id="{20DFFFE0-71E3-4B4A-8F20-ECC02C6E89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68085" y="3616968"/>
            <a:ext cx="5523915" cy="3241031"/>
          </a:xfrm>
          <a:prstGeom prst="rect">
            <a:avLst/>
          </a:prstGeom>
        </p:spPr>
      </p:pic>
    </p:spTree>
    <p:extLst>
      <p:ext uri="{BB962C8B-B14F-4D97-AF65-F5344CB8AC3E}">
        <p14:creationId xmlns:p14="http://schemas.microsoft.com/office/powerpoint/2010/main" val="411842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7A802C-901D-5C40-A8DC-4BA11488567B}"/>
              </a:ext>
            </a:extLst>
          </p:cNvPr>
          <p:cNvSpPr>
            <a:spLocks noGrp="1"/>
          </p:cNvSpPr>
          <p:nvPr>
            <p:ph type="title"/>
          </p:nvPr>
        </p:nvSpPr>
        <p:spPr/>
        <p:txBody>
          <a:bodyPr vert="horz" lIns="91440" tIns="45720" rIns="91440" bIns="45720" rtlCol="0" anchor="ctr">
            <a:noAutofit/>
          </a:bodyPr>
          <a:lstStyle/>
          <a:p>
            <a:r>
              <a:rPr lang="en-US" dirty="0">
                <a:solidFill>
                  <a:schemeClr val="bg1"/>
                </a:solidFill>
              </a:rPr>
              <a:t>IN GOOD HANDS…</a:t>
            </a:r>
          </a:p>
        </p:txBody>
      </p:sp>
      <p:sp>
        <p:nvSpPr>
          <p:cNvPr id="2" name="Content Placeholder 1"/>
          <p:cNvSpPr>
            <a:spLocks noGrp="1"/>
          </p:cNvSpPr>
          <p:nvPr>
            <p:ph idx="1"/>
          </p:nvPr>
        </p:nvSpPr>
        <p:spPr>
          <a:xfrm>
            <a:off x="838200" y="1690688"/>
            <a:ext cx="6193343" cy="4486275"/>
          </a:xfrm>
        </p:spPr>
        <p:txBody>
          <a:bodyPr>
            <a:normAutofit fontScale="70000" lnSpcReduction="20000"/>
          </a:bodyPr>
          <a:lstStyle/>
          <a:p>
            <a:pPr marL="0" indent="0">
              <a:lnSpc>
                <a:spcPct val="120000"/>
              </a:lnSpc>
              <a:buNone/>
            </a:pPr>
            <a:r>
              <a:rPr lang="en-US" dirty="0">
                <a:solidFill>
                  <a:schemeClr val="bg1"/>
                </a:solidFill>
              </a:rPr>
              <a:t>Global Football Founder &amp; President </a:t>
            </a:r>
            <a:br>
              <a:rPr lang="en-US" dirty="0">
                <a:solidFill>
                  <a:schemeClr val="bg1"/>
                </a:solidFill>
              </a:rPr>
            </a:br>
            <a:r>
              <a:rPr lang="en-US" dirty="0">
                <a:solidFill>
                  <a:schemeClr val="bg1"/>
                </a:solidFill>
              </a:rPr>
              <a:t>Patrick Steenberge will personally manage and lead</a:t>
            </a:r>
            <a:br>
              <a:rPr lang="en-US" dirty="0">
                <a:solidFill>
                  <a:schemeClr val="bg1"/>
                </a:solidFill>
              </a:rPr>
            </a:br>
            <a:r>
              <a:rPr lang="en-US" dirty="0">
                <a:solidFill>
                  <a:schemeClr val="bg1"/>
                </a:solidFill>
              </a:rPr>
              <a:t>the </a:t>
            </a:r>
            <a:r>
              <a:rPr lang="en-US" b="1" dirty="0" err="1">
                <a:solidFill>
                  <a:schemeClr val="bg1"/>
                </a:solidFill>
              </a:rPr>
              <a:t>Kileleni</a:t>
            </a:r>
            <a:r>
              <a:rPr lang="en-US" b="1" dirty="0">
                <a:solidFill>
                  <a:schemeClr val="bg1"/>
                </a:solidFill>
              </a:rPr>
              <a:t> Leadership Experiences</a:t>
            </a:r>
            <a:r>
              <a:rPr lang="en-US" dirty="0">
                <a:solidFill>
                  <a:schemeClr val="bg1"/>
                </a:solidFill>
              </a:rPr>
              <a:t>, </a:t>
            </a:r>
            <a:br>
              <a:rPr lang="en-US" dirty="0">
                <a:solidFill>
                  <a:schemeClr val="bg1"/>
                </a:solidFill>
              </a:rPr>
            </a:br>
            <a:r>
              <a:rPr lang="en-US" dirty="0">
                <a:solidFill>
                  <a:schemeClr val="bg1"/>
                </a:solidFill>
              </a:rPr>
              <a:t>in partnership with Dvorak Expeditions, </a:t>
            </a:r>
            <a:br>
              <a:rPr lang="en-US" dirty="0">
                <a:solidFill>
                  <a:schemeClr val="bg1"/>
                </a:solidFill>
              </a:rPr>
            </a:br>
            <a:r>
              <a:rPr lang="en-US" dirty="0">
                <a:solidFill>
                  <a:schemeClr val="bg1"/>
                </a:solidFill>
              </a:rPr>
              <a:t>Colorado’s 1st licensed outfitter. </a:t>
            </a:r>
          </a:p>
          <a:p>
            <a:pPr marL="0" indent="0">
              <a:lnSpc>
                <a:spcPct val="120000"/>
              </a:lnSpc>
              <a:buNone/>
            </a:pPr>
            <a:br>
              <a:rPr lang="en-US" dirty="0">
                <a:solidFill>
                  <a:schemeClr val="bg1"/>
                </a:solidFill>
              </a:rPr>
            </a:br>
            <a:r>
              <a:rPr lang="en-US" dirty="0">
                <a:solidFill>
                  <a:schemeClr val="bg1"/>
                </a:solidFill>
              </a:rPr>
              <a:t>A former Notre Dame quarterback under Ara </a:t>
            </a:r>
            <a:r>
              <a:rPr lang="en-US" dirty="0" err="1">
                <a:solidFill>
                  <a:schemeClr val="bg1"/>
                </a:solidFill>
              </a:rPr>
              <a:t>Parseghian</a:t>
            </a:r>
            <a:r>
              <a:rPr lang="en-US" dirty="0">
                <a:solidFill>
                  <a:schemeClr val="bg1"/>
                </a:solidFill>
              </a:rPr>
              <a:t>, Patrick has organized and led educational team sports tours in 28 countries on 6 continents since 1996.</a:t>
            </a:r>
            <a:br>
              <a:rPr lang="en-US" dirty="0">
                <a:solidFill>
                  <a:schemeClr val="bg1"/>
                </a:solidFill>
              </a:rPr>
            </a:br>
            <a:br>
              <a:rPr lang="en-US" dirty="0">
                <a:solidFill>
                  <a:schemeClr val="bg1"/>
                </a:solidFill>
              </a:rPr>
            </a:br>
            <a:r>
              <a:rPr lang="en-US" dirty="0">
                <a:solidFill>
                  <a:schemeClr val="bg1"/>
                </a:solidFill>
              </a:rPr>
              <a:t>Contact: Patrick Steenberge</a:t>
            </a:r>
          </a:p>
          <a:p>
            <a:pPr marL="0" indent="0">
              <a:lnSpc>
                <a:spcPct val="120000"/>
              </a:lnSpc>
              <a:buNone/>
            </a:pPr>
            <a:r>
              <a:rPr lang="en-US" u="sng" dirty="0">
                <a:solidFill>
                  <a:schemeClr val="bg1"/>
                </a:solidFill>
                <a:hlinkClick r:id="rId2"/>
              </a:rPr>
              <a:t>patrick@globalfootball.com</a:t>
            </a:r>
            <a:r>
              <a:rPr lang="en-US" dirty="0">
                <a:solidFill>
                  <a:schemeClr val="bg1"/>
                </a:solidFill>
              </a:rPr>
              <a:t>  </a:t>
            </a:r>
            <a:br>
              <a:rPr lang="en-US" dirty="0">
                <a:solidFill>
                  <a:schemeClr val="bg1"/>
                </a:solidFill>
              </a:rPr>
            </a:br>
            <a:r>
              <a:rPr lang="en-US" dirty="0">
                <a:solidFill>
                  <a:schemeClr val="bg1"/>
                </a:solidFill>
              </a:rPr>
              <a:t>817.219.7274</a:t>
            </a:r>
          </a:p>
        </p:txBody>
      </p:sp>
      <p:pic>
        <p:nvPicPr>
          <p:cNvPr id="4" name="Picture 3">
            <a:extLst>
              <a:ext uri="{FF2B5EF4-FFF2-40B4-BE49-F238E27FC236}">
                <a16:creationId xmlns:a16="http://schemas.microsoft.com/office/drawing/2014/main" id="{2A8B4C88-06B2-0146-AAFC-5B9DF77F15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96200" y="365125"/>
            <a:ext cx="3805235" cy="2823887"/>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69878" y="3346285"/>
            <a:ext cx="2531557" cy="3181053"/>
          </a:xfrm>
          <a:prstGeom prst="rect">
            <a:avLst/>
          </a:prstGeom>
        </p:spPr>
      </p:pic>
    </p:spTree>
    <p:extLst>
      <p:ext uri="{BB962C8B-B14F-4D97-AF65-F5344CB8AC3E}">
        <p14:creationId xmlns:p14="http://schemas.microsoft.com/office/powerpoint/2010/main" val="425802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7A802C-901D-5C40-A8DC-4BA11488567B}"/>
              </a:ext>
            </a:extLst>
          </p:cNvPr>
          <p:cNvSpPr>
            <a:spLocks noGrp="1"/>
          </p:cNvSpPr>
          <p:nvPr>
            <p:ph type="title"/>
          </p:nvPr>
        </p:nvSpPr>
        <p:spPr>
          <a:xfrm>
            <a:off x="838200" y="2766219"/>
            <a:ext cx="10515600" cy="1325563"/>
          </a:xfrm>
        </p:spPr>
        <p:txBody>
          <a:bodyPr vert="horz" lIns="91440" tIns="45720" rIns="91440" bIns="45720" rtlCol="0" anchor="ctr">
            <a:noAutofit/>
          </a:bodyPr>
          <a:lstStyle/>
          <a:p>
            <a:pPr algn="ctr"/>
            <a:r>
              <a:rPr lang="en-US" b="1" dirty="0">
                <a:solidFill>
                  <a:schemeClr val="bg1"/>
                </a:solidFill>
              </a:rPr>
              <a:t>KILELENI-</a:t>
            </a:r>
            <a:br>
              <a:rPr lang="en-US" dirty="0">
                <a:solidFill>
                  <a:schemeClr val="bg1"/>
                </a:solidFill>
              </a:rPr>
            </a:br>
            <a:r>
              <a:rPr lang="en-US" dirty="0">
                <a:solidFill>
                  <a:schemeClr val="bg1"/>
                </a:solidFill>
              </a:rPr>
              <a:t>Swahili word meaning ‘to the Summit’</a:t>
            </a:r>
            <a:br>
              <a:rPr lang="en-US" dirty="0">
                <a:solidFill>
                  <a:schemeClr val="bg1"/>
                </a:solidFill>
              </a:rPr>
            </a:br>
            <a:r>
              <a:rPr lang="en-US" dirty="0">
                <a:solidFill>
                  <a:schemeClr val="bg1"/>
                </a:solidFill>
              </a:rPr>
              <a:t>Each Day, Each Task, Every Moment</a:t>
            </a:r>
          </a:p>
        </p:txBody>
      </p:sp>
    </p:spTree>
    <p:extLst>
      <p:ext uri="{BB962C8B-B14F-4D97-AF65-F5344CB8AC3E}">
        <p14:creationId xmlns:p14="http://schemas.microsoft.com/office/powerpoint/2010/main" val="16832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1253331"/>
            <a:ext cx="10350500" cy="4351338"/>
          </a:xfrm>
        </p:spPr>
        <p:txBody>
          <a:bodyPr anchor="ctr">
            <a:normAutofit/>
          </a:bodyPr>
          <a:lstStyle/>
          <a:p>
            <a:pPr marL="0" indent="0">
              <a:buNone/>
            </a:pPr>
            <a:r>
              <a:rPr lang="en-US" sz="2400" dirty="0">
                <a:solidFill>
                  <a:schemeClr val="bg1"/>
                </a:solidFill>
              </a:rPr>
              <a:t>Provide athletic </a:t>
            </a:r>
            <a:r>
              <a:rPr lang="en-US" sz="2400" b="1" dirty="0">
                <a:solidFill>
                  <a:schemeClr val="bg1"/>
                </a:solidFill>
              </a:rPr>
              <a:t>Teams</a:t>
            </a:r>
            <a:r>
              <a:rPr lang="en-US" sz="2400" dirty="0">
                <a:solidFill>
                  <a:schemeClr val="bg1"/>
                </a:solidFill>
              </a:rPr>
              <a:t> with a unique opportunity to utilize the challenging natural environment of the Colorado Rockies in ways that will:</a:t>
            </a:r>
          </a:p>
          <a:p>
            <a:r>
              <a:rPr lang="en-US" sz="2400" b="1" dirty="0">
                <a:solidFill>
                  <a:schemeClr val="bg1"/>
                </a:solidFill>
              </a:rPr>
              <a:t>Develop</a:t>
            </a:r>
            <a:r>
              <a:rPr lang="en-US" sz="2400" dirty="0">
                <a:solidFill>
                  <a:schemeClr val="bg1"/>
                </a:solidFill>
              </a:rPr>
              <a:t> </a:t>
            </a:r>
            <a:r>
              <a:rPr lang="en-US" sz="2400" b="1" dirty="0">
                <a:solidFill>
                  <a:schemeClr val="bg1"/>
                </a:solidFill>
              </a:rPr>
              <a:t>Team</a:t>
            </a:r>
            <a:r>
              <a:rPr lang="en-US" sz="2400" dirty="0">
                <a:solidFill>
                  <a:schemeClr val="bg1"/>
                </a:solidFill>
              </a:rPr>
              <a:t> leaders</a:t>
            </a:r>
          </a:p>
          <a:p>
            <a:r>
              <a:rPr lang="en-US" sz="2400" b="1" dirty="0">
                <a:solidFill>
                  <a:schemeClr val="bg1"/>
                </a:solidFill>
              </a:rPr>
              <a:t>Build</a:t>
            </a:r>
            <a:r>
              <a:rPr lang="en-US" sz="2400" dirty="0">
                <a:solidFill>
                  <a:schemeClr val="bg1"/>
                </a:solidFill>
              </a:rPr>
              <a:t> powerful personal relationships among</a:t>
            </a:r>
            <a:r>
              <a:rPr lang="en-US" sz="2400" b="1" dirty="0">
                <a:solidFill>
                  <a:schemeClr val="bg1"/>
                </a:solidFill>
              </a:rPr>
              <a:t> Team </a:t>
            </a:r>
            <a:r>
              <a:rPr lang="en-US" sz="2400" dirty="0">
                <a:solidFill>
                  <a:schemeClr val="bg1"/>
                </a:solidFill>
              </a:rPr>
              <a:t>members</a:t>
            </a:r>
          </a:p>
          <a:p>
            <a:r>
              <a:rPr lang="en-US" sz="2400" dirty="0">
                <a:solidFill>
                  <a:schemeClr val="bg1"/>
                </a:solidFill>
              </a:rPr>
              <a:t>Demand the athletes sacrifice for the </a:t>
            </a:r>
            <a:r>
              <a:rPr lang="en-US" sz="2400" b="1" dirty="0">
                <a:solidFill>
                  <a:schemeClr val="bg1"/>
                </a:solidFill>
              </a:rPr>
              <a:t>success</a:t>
            </a:r>
            <a:r>
              <a:rPr lang="en-US" sz="2400" dirty="0">
                <a:solidFill>
                  <a:schemeClr val="bg1"/>
                </a:solidFill>
              </a:rPr>
              <a:t> of the </a:t>
            </a:r>
            <a:r>
              <a:rPr lang="en-US" sz="2400" b="1" dirty="0">
                <a:solidFill>
                  <a:schemeClr val="bg1"/>
                </a:solidFill>
              </a:rPr>
              <a:t>Team</a:t>
            </a:r>
          </a:p>
          <a:p>
            <a:r>
              <a:rPr lang="en-US" sz="2400" b="1" dirty="0">
                <a:solidFill>
                  <a:schemeClr val="bg1"/>
                </a:solidFill>
              </a:rPr>
              <a:t>Enable</a:t>
            </a:r>
            <a:r>
              <a:rPr lang="en-US" sz="2400" dirty="0">
                <a:solidFill>
                  <a:schemeClr val="bg1"/>
                </a:solidFill>
              </a:rPr>
              <a:t> </a:t>
            </a:r>
            <a:r>
              <a:rPr lang="en-US" sz="2400" b="1" dirty="0">
                <a:solidFill>
                  <a:schemeClr val="bg1"/>
                </a:solidFill>
              </a:rPr>
              <a:t>Team leaders </a:t>
            </a:r>
            <a:r>
              <a:rPr lang="en-US" sz="2400" dirty="0">
                <a:solidFill>
                  <a:schemeClr val="bg1"/>
                </a:solidFill>
              </a:rPr>
              <a:t>to emerge</a:t>
            </a:r>
          </a:p>
          <a:p>
            <a:r>
              <a:rPr lang="en-US" sz="2400" dirty="0">
                <a:solidFill>
                  <a:schemeClr val="bg1"/>
                </a:solidFill>
              </a:rPr>
              <a:t>Focus on </a:t>
            </a:r>
            <a:r>
              <a:rPr lang="en-US" sz="2400" b="1" dirty="0">
                <a:solidFill>
                  <a:schemeClr val="bg1"/>
                </a:solidFill>
              </a:rPr>
              <a:t>Mental Strength </a:t>
            </a:r>
            <a:r>
              <a:rPr lang="en-US" sz="2400" dirty="0">
                <a:solidFill>
                  <a:schemeClr val="bg1"/>
                </a:solidFill>
              </a:rPr>
              <a:t>of each individual, and the </a:t>
            </a:r>
            <a:r>
              <a:rPr lang="en-US" sz="2400" b="1" dirty="0">
                <a:solidFill>
                  <a:schemeClr val="bg1"/>
                </a:solidFill>
              </a:rPr>
              <a:t>TEAM</a:t>
            </a:r>
          </a:p>
          <a:p>
            <a:r>
              <a:rPr lang="en-US" sz="2400" dirty="0">
                <a:solidFill>
                  <a:schemeClr val="bg1"/>
                </a:solidFill>
              </a:rPr>
              <a:t>Allow the </a:t>
            </a:r>
            <a:r>
              <a:rPr lang="en-US" sz="2400" b="1" dirty="0">
                <a:solidFill>
                  <a:schemeClr val="bg1"/>
                </a:solidFill>
              </a:rPr>
              <a:t>Team</a:t>
            </a:r>
            <a:r>
              <a:rPr lang="en-US" sz="2400" dirty="0">
                <a:solidFill>
                  <a:schemeClr val="bg1"/>
                </a:solidFill>
              </a:rPr>
              <a:t> to </a:t>
            </a:r>
            <a:r>
              <a:rPr lang="en-US" sz="2400" b="1" dirty="0">
                <a:solidFill>
                  <a:schemeClr val="bg1"/>
                </a:solidFill>
              </a:rPr>
              <a:t>celebrate</a:t>
            </a:r>
            <a:r>
              <a:rPr lang="en-US" sz="2400" dirty="0">
                <a:solidFill>
                  <a:schemeClr val="bg1"/>
                </a:solidFill>
              </a:rPr>
              <a:t> the accomplishments achieved together</a:t>
            </a:r>
          </a:p>
          <a:p>
            <a:pPr marL="0" indent="0">
              <a:buNone/>
            </a:pPr>
            <a:r>
              <a:rPr lang="en-US" sz="2400" i="1" dirty="0">
                <a:solidFill>
                  <a:schemeClr val="bg1"/>
                </a:solidFill>
              </a:rPr>
              <a:t>Through intense </a:t>
            </a:r>
            <a:r>
              <a:rPr lang="en-US" sz="2400" b="1" i="1" dirty="0">
                <a:solidFill>
                  <a:schemeClr val="bg1"/>
                </a:solidFill>
              </a:rPr>
              <a:t>Effort,</a:t>
            </a:r>
            <a:r>
              <a:rPr lang="en-US" sz="2400" i="1" dirty="0">
                <a:solidFill>
                  <a:schemeClr val="bg1"/>
                </a:solidFill>
              </a:rPr>
              <a:t> selfless </a:t>
            </a:r>
            <a:r>
              <a:rPr lang="en-US" sz="2400" b="1" i="1" dirty="0">
                <a:solidFill>
                  <a:schemeClr val="bg1"/>
                </a:solidFill>
              </a:rPr>
              <a:t>Leadership</a:t>
            </a:r>
            <a:r>
              <a:rPr lang="en-US" sz="2400" i="1" dirty="0">
                <a:solidFill>
                  <a:schemeClr val="bg1"/>
                </a:solidFill>
              </a:rPr>
              <a:t> and powerful </a:t>
            </a:r>
            <a:r>
              <a:rPr lang="en-US" sz="2400" b="1" i="1" dirty="0">
                <a:solidFill>
                  <a:schemeClr val="bg1"/>
                </a:solidFill>
              </a:rPr>
              <a:t>Peer Support</a:t>
            </a:r>
            <a:r>
              <a:rPr lang="en-US" sz="2400" i="1" dirty="0">
                <a:solidFill>
                  <a:schemeClr val="bg1"/>
                </a:solidFill>
              </a:rPr>
              <a:t>, each </a:t>
            </a:r>
            <a:r>
              <a:rPr lang="en-US" sz="2400" b="1" i="1" dirty="0">
                <a:solidFill>
                  <a:schemeClr val="bg1"/>
                </a:solidFill>
              </a:rPr>
              <a:t>Team</a:t>
            </a:r>
            <a:r>
              <a:rPr lang="en-US" sz="2400" i="1" dirty="0">
                <a:solidFill>
                  <a:schemeClr val="bg1"/>
                </a:solidFill>
              </a:rPr>
              <a:t> member will approach their </a:t>
            </a:r>
            <a:r>
              <a:rPr lang="en-US" sz="2400" b="1" i="1" dirty="0">
                <a:solidFill>
                  <a:schemeClr val="bg1"/>
                </a:solidFill>
              </a:rPr>
              <a:t>PERSONAL BEST </a:t>
            </a:r>
            <a:r>
              <a:rPr lang="en-US" sz="2400" i="1" dirty="0">
                <a:solidFill>
                  <a:schemeClr val="bg1"/>
                </a:solidFill>
              </a:rPr>
              <a:t>, and help the </a:t>
            </a:r>
            <a:r>
              <a:rPr lang="en-US" sz="2400" b="1" i="1" dirty="0">
                <a:solidFill>
                  <a:schemeClr val="bg1"/>
                </a:solidFill>
              </a:rPr>
              <a:t>TEAM</a:t>
            </a:r>
            <a:r>
              <a:rPr lang="en-US" sz="2400" i="1" dirty="0">
                <a:solidFill>
                  <a:schemeClr val="bg1"/>
                </a:solidFill>
              </a:rPr>
              <a:t> do same.</a:t>
            </a:r>
            <a:endParaRPr lang="en-US" i="1" dirty="0">
              <a:solidFill>
                <a:schemeClr val="bg1"/>
              </a:solidFill>
            </a:endParaRPr>
          </a:p>
        </p:txBody>
      </p:sp>
    </p:spTree>
    <p:extLst>
      <p:ext uri="{BB962C8B-B14F-4D97-AF65-F5344CB8AC3E}">
        <p14:creationId xmlns:p14="http://schemas.microsoft.com/office/powerpoint/2010/main" val="126565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E907-4967-4EEE-AC56-CDC4A04EB89B}"/>
              </a:ext>
            </a:extLst>
          </p:cNvPr>
          <p:cNvSpPr>
            <a:spLocks noGrp="1"/>
          </p:cNvSpPr>
          <p:nvPr>
            <p:ph type="title"/>
          </p:nvPr>
        </p:nvSpPr>
        <p:spPr>
          <a:xfrm>
            <a:off x="655320" y="365125"/>
            <a:ext cx="5120114" cy="1692794"/>
          </a:xfrm>
          <a:solidFill>
            <a:schemeClr val="tx1"/>
          </a:solidFill>
        </p:spPr>
        <p:txBody>
          <a:bodyPr>
            <a:normAutofit/>
          </a:bodyPr>
          <a:lstStyle/>
          <a:p>
            <a:r>
              <a:rPr lang="en-US" dirty="0">
                <a:solidFill>
                  <a:schemeClr val="bg1"/>
                </a:solidFill>
              </a:rPr>
              <a:t>Praise For The Global Football Team</a:t>
            </a:r>
          </a:p>
        </p:txBody>
      </p:sp>
      <p:cxnSp>
        <p:nvCxnSpPr>
          <p:cNvPr id="73" name="Straight Arrow Connector 7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C739F8-B385-42FF-B8A7-36352D9131C3}"/>
              </a:ext>
            </a:extLst>
          </p:cNvPr>
          <p:cNvSpPr>
            <a:spLocks noGrp="1"/>
          </p:cNvSpPr>
          <p:nvPr>
            <p:ph idx="1"/>
          </p:nvPr>
        </p:nvSpPr>
        <p:spPr>
          <a:xfrm>
            <a:off x="655321" y="2057919"/>
            <a:ext cx="5120113" cy="4567957"/>
          </a:xfrm>
          <a:solidFill>
            <a:schemeClr val="tx1"/>
          </a:solidFill>
        </p:spPr>
        <p:txBody>
          <a:bodyPr>
            <a:normAutofit/>
          </a:bodyPr>
          <a:lstStyle/>
          <a:p>
            <a:pPr marL="0" indent="0">
              <a:buNone/>
            </a:pPr>
            <a:r>
              <a:rPr lang="en-US" dirty="0">
                <a:solidFill>
                  <a:schemeClr val="bg1"/>
                </a:solidFill>
              </a:rPr>
              <a:t>“Patrick, China 2019 was an unbelievable trip, and you and your team were tremendous.  The best with whom I’ve had the opportunity to work on a trip.”  </a:t>
            </a:r>
          </a:p>
          <a:p>
            <a:endParaRPr lang="en-US" sz="1800" dirty="0">
              <a:solidFill>
                <a:schemeClr val="bg1"/>
              </a:solidFill>
            </a:endParaRPr>
          </a:p>
          <a:p>
            <a:pPr marL="0" indent="0">
              <a:buNone/>
            </a:pPr>
            <a:r>
              <a:rPr lang="en-US" sz="1800" dirty="0">
                <a:solidFill>
                  <a:schemeClr val="bg1"/>
                </a:solidFill>
              </a:rPr>
              <a:t>- Dr. M. Grace Calhoun</a:t>
            </a:r>
          </a:p>
          <a:p>
            <a:pPr marL="0" indent="0">
              <a:buNone/>
            </a:pPr>
            <a:r>
              <a:rPr lang="en-US" sz="1800" dirty="0">
                <a:solidFill>
                  <a:schemeClr val="bg1"/>
                </a:solidFill>
              </a:rPr>
              <a:t> Director of Athletics and Recreation</a:t>
            </a:r>
          </a:p>
          <a:p>
            <a:pPr marL="0" indent="0">
              <a:buNone/>
            </a:pPr>
            <a:r>
              <a:rPr lang="en-US" sz="1800" dirty="0">
                <a:solidFill>
                  <a:schemeClr val="bg1"/>
                </a:solidFill>
              </a:rPr>
              <a:t> University of Pennsylvania</a:t>
            </a:r>
          </a:p>
          <a:p>
            <a:pPr marL="0" indent="0">
              <a:buNone/>
            </a:pPr>
            <a:r>
              <a:rPr lang="en-US" sz="1800" dirty="0">
                <a:solidFill>
                  <a:schemeClr val="bg1"/>
                </a:solidFill>
              </a:rPr>
              <a:t> Chair of NCAA Division I Council</a:t>
            </a:r>
          </a:p>
        </p:txBody>
      </p:sp>
      <p:pic>
        <p:nvPicPr>
          <p:cNvPr id="1028" name="Picture 4" descr="Image result for penn china">
            <a:extLst>
              <a:ext uri="{FF2B5EF4-FFF2-40B4-BE49-F238E27FC236}">
                <a16:creationId xmlns:a16="http://schemas.microsoft.com/office/drawing/2014/main" id="{290D6DCE-8EDE-457D-AB73-C3C2F1C224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7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70660"/>
            <a:ext cx="10515600" cy="4906303"/>
          </a:xfrm>
        </p:spPr>
        <p:txBody>
          <a:bodyPr>
            <a:normAutofit lnSpcReduction="10000"/>
          </a:bodyPr>
          <a:lstStyle/>
          <a:p>
            <a:pPr marL="0" indent="0" algn="ctr">
              <a:buNone/>
            </a:pPr>
            <a:r>
              <a:rPr lang="en-US" dirty="0">
                <a:solidFill>
                  <a:schemeClr val="bg1"/>
                </a:solidFill>
              </a:rPr>
              <a:t>The </a:t>
            </a:r>
            <a:r>
              <a:rPr lang="en-US" b="1" dirty="0">
                <a:solidFill>
                  <a:schemeClr val="bg1"/>
                </a:solidFill>
              </a:rPr>
              <a:t>Team</a:t>
            </a:r>
            <a:r>
              <a:rPr lang="en-US" dirty="0">
                <a:solidFill>
                  <a:schemeClr val="bg1"/>
                </a:solidFill>
              </a:rPr>
              <a:t>, especially those with powerful, motivated </a:t>
            </a:r>
            <a:r>
              <a:rPr lang="en-US" b="1" dirty="0">
                <a:solidFill>
                  <a:schemeClr val="bg1"/>
                </a:solidFill>
              </a:rPr>
              <a:t>Leaders,</a:t>
            </a:r>
            <a:r>
              <a:rPr lang="en-US" dirty="0">
                <a:solidFill>
                  <a:schemeClr val="bg1"/>
                </a:solidFill>
              </a:rPr>
              <a:t> </a:t>
            </a:r>
            <a:br>
              <a:rPr lang="en-US" dirty="0">
                <a:solidFill>
                  <a:schemeClr val="bg1"/>
                </a:solidFill>
              </a:rPr>
            </a:br>
            <a:r>
              <a:rPr lang="en-US" dirty="0">
                <a:solidFill>
                  <a:schemeClr val="bg1"/>
                </a:solidFill>
              </a:rPr>
              <a:t>has the unique ability to support each individual member</a:t>
            </a:r>
            <a:br>
              <a:rPr lang="en-US" dirty="0">
                <a:solidFill>
                  <a:schemeClr val="bg1"/>
                </a:solidFill>
              </a:rPr>
            </a:br>
            <a:r>
              <a:rPr lang="en-US" dirty="0">
                <a:solidFill>
                  <a:schemeClr val="bg1"/>
                </a:solidFill>
              </a:rPr>
              <a:t>mentally and physically, to allow that </a:t>
            </a:r>
            <a:r>
              <a:rPr lang="en-US" b="1" dirty="0">
                <a:solidFill>
                  <a:schemeClr val="bg1"/>
                </a:solidFill>
              </a:rPr>
              <a:t>Team </a:t>
            </a:r>
            <a:r>
              <a:rPr lang="en-US" dirty="0">
                <a:solidFill>
                  <a:schemeClr val="bg1"/>
                </a:solidFill>
              </a:rPr>
              <a:t>member to </a:t>
            </a:r>
            <a:br>
              <a:rPr lang="en-US" dirty="0">
                <a:solidFill>
                  <a:schemeClr val="bg1"/>
                </a:solidFill>
              </a:rPr>
            </a:br>
            <a:r>
              <a:rPr lang="en-US" dirty="0">
                <a:solidFill>
                  <a:schemeClr val="bg1"/>
                </a:solidFill>
              </a:rPr>
              <a:t>perform and achieve seemingly impossible tasks, </a:t>
            </a:r>
            <a:br>
              <a:rPr lang="en-US" dirty="0">
                <a:solidFill>
                  <a:schemeClr val="bg1"/>
                </a:solidFill>
              </a:rPr>
            </a:br>
            <a:r>
              <a:rPr lang="en-US" dirty="0">
                <a:solidFill>
                  <a:schemeClr val="bg1"/>
                </a:solidFill>
              </a:rPr>
              <a:t>thereby helping the </a:t>
            </a:r>
            <a:r>
              <a:rPr lang="en-US" b="1" dirty="0">
                <a:solidFill>
                  <a:schemeClr val="bg1"/>
                </a:solidFill>
              </a:rPr>
              <a:t>Team</a:t>
            </a:r>
            <a:r>
              <a:rPr lang="en-US" dirty="0">
                <a:solidFill>
                  <a:schemeClr val="bg1"/>
                </a:solidFill>
              </a:rPr>
              <a:t> achieve its stated goals. </a:t>
            </a:r>
            <a:br>
              <a:rPr lang="en-US" dirty="0">
                <a:solidFill>
                  <a:schemeClr val="bg1"/>
                </a:solidFill>
              </a:rPr>
            </a:br>
            <a:br>
              <a:rPr lang="en-US" dirty="0">
                <a:solidFill>
                  <a:schemeClr val="bg1"/>
                </a:solidFill>
              </a:rPr>
            </a:br>
            <a:r>
              <a:rPr lang="en-US" i="1" dirty="0">
                <a:solidFill>
                  <a:schemeClr val="bg1"/>
                </a:solidFill>
              </a:rPr>
              <a:t>A well-trained and properly motivated </a:t>
            </a:r>
            <a:r>
              <a:rPr lang="en-US" b="1" i="1" dirty="0">
                <a:solidFill>
                  <a:schemeClr val="bg1"/>
                </a:solidFill>
              </a:rPr>
              <a:t>Team</a:t>
            </a:r>
            <a:r>
              <a:rPr lang="en-US" i="1" dirty="0">
                <a:solidFill>
                  <a:schemeClr val="bg1"/>
                </a:solidFill>
              </a:rPr>
              <a:t>, </a:t>
            </a:r>
            <a:br>
              <a:rPr lang="en-US" i="1" dirty="0">
                <a:solidFill>
                  <a:schemeClr val="bg1"/>
                </a:solidFill>
              </a:rPr>
            </a:br>
            <a:r>
              <a:rPr lang="en-US" i="1" dirty="0">
                <a:solidFill>
                  <a:schemeClr val="bg1"/>
                </a:solidFill>
              </a:rPr>
              <a:t>with strong </a:t>
            </a:r>
            <a:r>
              <a:rPr lang="en-US" b="1" i="1" dirty="0">
                <a:solidFill>
                  <a:schemeClr val="bg1"/>
                </a:solidFill>
              </a:rPr>
              <a:t>Leadership</a:t>
            </a:r>
            <a:r>
              <a:rPr lang="en-US" i="1" dirty="0">
                <a:solidFill>
                  <a:schemeClr val="bg1"/>
                </a:solidFill>
              </a:rPr>
              <a:t>, will achieve their Mountaintop…</a:t>
            </a:r>
          </a:p>
          <a:p>
            <a:pPr marL="0" indent="0" algn="ctr">
              <a:buNone/>
            </a:pPr>
            <a:r>
              <a:rPr lang="en-US" i="1" dirty="0">
                <a:solidFill>
                  <a:schemeClr val="bg1"/>
                </a:solidFill>
              </a:rPr>
              <a:t> </a:t>
            </a:r>
          </a:p>
          <a:p>
            <a:pPr marL="0" indent="0" algn="ctr">
              <a:buNone/>
            </a:pPr>
            <a:r>
              <a:rPr lang="en-US" i="1" dirty="0">
                <a:solidFill>
                  <a:schemeClr val="bg1"/>
                </a:solidFill>
              </a:rPr>
              <a:t>Then transfer the lessons learned to their athletic competition,</a:t>
            </a:r>
          </a:p>
          <a:p>
            <a:pPr marL="0" indent="0" algn="ctr">
              <a:buNone/>
            </a:pPr>
            <a:r>
              <a:rPr lang="en-US" i="1" dirty="0">
                <a:solidFill>
                  <a:schemeClr val="bg1"/>
                </a:solidFill>
              </a:rPr>
              <a:t> to their personal lives.</a:t>
            </a:r>
            <a:br>
              <a:rPr lang="en-US" i="1"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4148062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7A802C-901D-5C40-A8DC-4BA11488567B}"/>
              </a:ext>
            </a:extLst>
          </p:cNvPr>
          <p:cNvSpPr>
            <a:spLocks noGrp="1"/>
          </p:cNvSpPr>
          <p:nvPr>
            <p:ph type="title"/>
          </p:nvPr>
        </p:nvSpPr>
        <p:spPr>
          <a:xfrm>
            <a:off x="838200" y="2766219"/>
            <a:ext cx="10515600" cy="1325563"/>
          </a:xfrm>
        </p:spPr>
        <p:txBody>
          <a:bodyPr vert="horz" lIns="91440" tIns="45720" rIns="91440" bIns="45720" rtlCol="0" anchor="ctr">
            <a:noAutofit/>
          </a:bodyPr>
          <a:lstStyle/>
          <a:p>
            <a:pPr algn="ctr"/>
            <a:r>
              <a:rPr lang="en-US" dirty="0">
                <a:solidFill>
                  <a:schemeClr val="bg1"/>
                </a:solidFill>
              </a:rPr>
              <a:t>INSTILL LEADERSHIP IN YOUR </a:t>
            </a:r>
            <a:r>
              <a:rPr lang="en-US" b="1" dirty="0">
                <a:solidFill>
                  <a:schemeClr val="bg1"/>
                </a:solidFill>
              </a:rPr>
              <a:t>TEAM</a:t>
            </a:r>
            <a:endParaRPr lang="en-US" dirty="0">
              <a:solidFill>
                <a:schemeClr val="bg1"/>
              </a:solidFill>
            </a:endParaRPr>
          </a:p>
        </p:txBody>
      </p:sp>
    </p:spTree>
    <p:extLst>
      <p:ext uri="{BB962C8B-B14F-4D97-AF65-F5344CB8AC3E}">
        <p14:creationId xmlns:p14="http://schemas.microsoft.com/office/powerpoint/2010/main" val="733508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71745"/>
            <a:ext cx="10515600" cy="3114510"/>
          </a:xfrm>
        </p:spPr>
        <p:txBody>
          <a:bodyPr anchor="ctr">
            <a:noAutofit/>
          </a:bodyPr>
          <a:lstStyle/>
          <a:p>
            <a:pPr marL="0" indent="0">
              <a:buNone/>
            </a:pPr>
            <a:r>
              <a:rPr lang="en-US" sz="2400" dirty="0">
                <a:solidFill>
                  <a:schemeClr val="bg1"/>
                </a:solidFill>
              </a:rPr>
              <a:t>Seeking </a:t>
            </a:r>
            <a:r>
              <a:rPr lang="en-US" sz="2400" b="1" dirty="0">
                <a:solidFill>
                  <a:schemeClr val="bg1"/>
                </a:solidFill>
              </a:rPr>
              <a:t>Leaders wanting to develop their talents to enable Peak Performance, thereby helping build their team</a:t>
            </a:r>
            <a:r>
              <a:rPr lang="en-US" sz="2400" dirty="0">
                <a:solidFill>
                  <a:schemeClr val="bg1"/>
                </a:solidFill>
              </a:rPr>
              <a:t>! </a:t>
            </a:r>
          </a:p>
          <a:p>
            <a:pPr marL="0" indent="0">
              <a:buNone/>
            </a:pPr>
            <a:r>
              <a:rPr lang="en-US" sz="2400" dirty="0">
                <a:solidFill>
                  <a:schemeClr val="bg1"/>
                </a:solidFill>
              </a:rPr>
              <a:t>Amateur athletic </a:t>
            </a:r>
            <a:r>
              <a:rPr lang="en-US" sz="2400" b="1" dirty="0">
                <a:solidFill>
                  <a:schemeClr val="bg1"/>
                </a:solidFill>
              </a:rPr>
              <a:t>Teams- </a:t>
            </a:r>
            <a:r>
              <a:rPr lang="en-US" sz="2400" dirty="0" err="1">
                <a:solidFill>
                  <a:schemeClr val="bg1"/>
                </a:solidFill>
              </a:rPr>
              <a:t>mens</a:t>
            </a:r>
            <a:r>
              <a:rPr lang="en-US" sz="2400" dirty="0">
                <a:solidFill>
                  <a:schemeClr val="bg1"/>
                </a:solidFill>
              </a:rPr>
              <a:t> and </a:t>
            </a:r>
            <a:r>
              <a:rPr lang="en-US" sz="2400" dirty="0" err="1">
                <a:solidFill>
                  <a:schemeClr val="bg1"/>
                </a:solidFill>
              </a:rPr>
              <a:t>womens</a:t>
            </a:r>
            <a:r>
              <a:rPr lang="en-US" sz="2400" dirty="0">
                <a:solidFill>
                  <a:schemeClr val="bg1"/>
                </a:solidFill>
              </a:rPr>
              <a:t>, all sports, all ages</a:t>
            </a:r>
          </a:p>
          <a:p>
            <a:pPr marL="342900" indent="-342900">
              <a:buFont typeface="Arial" panose="020B0604020202020204" pitchFamily="34" charset="0"/>
              <a:buChar char="•"/>
            </a:pPr>
            <a:r>
              <a:rPr lang="en-US" sz="2400" dirty="0">
                <a:solidFill>
                  <a:schemeClr val="bg1"/>
                </a:solidFill>
              </a:rPr>
              <a:t>Football, Soccer</a:t>
            </a:r>
          </a:p>
          <a:p>
            <a:pPr marL="342900" indent="-342900">
              <a:buFont typeface="Arial" panose="020B0604020202020204" pitchFamily="34" charset="0"/>
              <a:buChar char="•"/>
            </a:pPr>
            <a:r>
              <a:rPr lang="en-US" sz="2400" dirty="0">
                <a:solidFill>
                  <a:schemeClr val="bg1"/>
                </a:solidFill>
              </a:rPr>
              <a:t>Swimming, lacrosse, volleyball</a:t>
            </a:r>
          </a:p>
          <a:p>
            <a:pPr marL="342900" indent="-342900">
              <a:buFont typeface="Arial" panose="020B0604020202020204" pitchFamily="34" charset="0"/>
              <a:buChar char="•"/>
            </a:pPr>
            <a:r>
              <a:rPr lang="en-US" sz="2400" dirty="0">
                <a:solidFill>
                  <a:schemeClr val="bg1"/>
                </a:solidFill>
              </a:rPr>
              <a:t>Basketball, softball, baseball</a:t>
            </a:r>
          </a:p>
          <a:p>
            <a:pPr marL="342900" indent="-342900">
              <a:buFont typeface="Arial" panose="020B0604020202020204" pitchFamily="34" charset="0"/>
              <a:buChar char="•"/>
            </a:pPr>
            <a:r>
              <a:rPr lang="en-US" sz="2400" dirty="0">
                <a:solidFill>
                  <a:schemeClr val="bg1"/>
                </a:solidFill>
              </a:rPr>
              <a:t>Hockey, track &amp; field, field hockey, etc.</a:t>
            </a:r>
          </a:p>
          <a:p>
            <a:pPr marL="0" indent="0">
              <a:buNone/>
            </a:pPr>
            <a:endParaRPr lang="en-US" sz="2400" dirty="0">
              <a:solidFill>
                <a:schemeClr val="bg1"/>
              </a:solidFill>
            </a:endParaRPr>
          </a:p>
        </p:txBody>
      </p:sp>
    </p:spTree>
    <p:extLst>
      <p:ext uri="{BB962C8B-B14F-4D97-AF65-F5344CB8AC3E}">
        <p14:creationId xmlns:p14="http://schemas.microsoft.com/office/powerpoint/2010/main" val="152765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7A802C-901D-5C40-A8DC-4BA11488567B}"/>
              </a:ext>
            </a:extLst>
          </p:cNvPr>
          <p:cNvSpPr>
            <a:spLocks noGrp="1"/>
          </p:cNvSpPr>
          <p:nvPr>
            <p:ph type="title"/>
          </p:nvPr>
        </p:nvSpPr>
        <p:spPr>
          <a:xfrm>
            <a:off x="838200" y="2766219"/>
            <a:ext cx="10515600" cy="1325563"/>
          </a:xfrm>
        </p:spPr>
        <p:txBody>
          <a:bodyPr vert="horz" lIns="91440" tIns="45720" rIns="91440" bIns="45720" rtlCol="0" anchor="ctr">
            <a:noAutofit/>
          </a:bodyPr>
          <a:lstStyle/>
          <a:p>
            <a:pPr algn="ctr"/>
            <a:r>
              <a:rPr lang="en-US" dirty="0">
                <a:solidFill>
                  <a:schemeClr val="bg1"/>
                </a:solidFill>
              </a:rPr>
              <a:t>METHODS TO ACHIEVE THE MOUNTAINTOP</a:t>
            </a:r>
          </a:p>
        </p:txBody>
      </p:sp>
    </p:spTree>
    <p:extLst>
      <p:ext uri="{BB962C8B-B14F-4D97-AF65-F5344CB8AC3E}">
        <p14:creationId xmlns:p14="http://schemas.microsoft.com/office/powerpoint/2010/main" val="1598285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27901</TotalTime>
  <Words>1174</Words>
  <Application>Microsoft Office PowerPoint</Application>
  <PresentationFormat>Widescreen</PresentationFormat>
  <Paragraphs>77</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KILELENI- Swahili word meaning ‘to the Summit’ Each Day, Each Task, Every Moment</vt:lpstr>
      <vt:lpstr>PowerPoint Presentation</vt:lpstr>
      <vt:lpstr>Praise For The Global Football Team</vt:lpstr>
      <vt:lpstr>PowerPoint Presentation</vt:lpstr>
      <vt:lpstr>INSTILL LEADERSHIP IN YOUR TEAM</vt:lpstr>
      <vt:lpstr>PowerPoint Presentation</vt:lpstr>
      <vt:lpstr>METHODS TO ACHIEVE THE MOUNTAINTOP</vt:lpstr>
      <vt:lpstr>PowerPoint Presentation</vt:lpstr>
      <vt:lpstr>IDENTIFY THE LEADER WITHIN</vt:lpstr>
      <vt:lpstr>PowerPoint Presentation</vt:lpstr>
      <vt:lpstr>TEAM EXPERIENCES</vt:lpstr>
      <vt:lpstr>PowerPoint Presentation</vt:lpstr>
      <vt:lpstr>ADDITIONAL CHALLENGES</vt:lpstr>
      <vt:lpstr>PowerPoint Presentation</vt:lpstr>
      <vt:lpstr>ITINERARY- 5 DAYS / 4 NIGHTS or custom-length to fit</vt:lpstr>
      <vt:lpstr>PowerPoint Presentation</vt:lpstr>
      <vt:lpstr>PowerPoint Presentation</vt:lpstr>
      <vt:lpstr>Kileleni Leadership Team</vt:lpstr>
      <vt:lpstr>IN GOOD HANDS…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steenberge</dc:creator>
  <cp:lastModifiedBy>Patrick Steenberge</cp:lastModifiedBy>
  <cp:revision>50</cp:revision>
  <dcterms:created xsi:type="dcterms:W3CDTF">2019-09-15T19:25:40Z</dcterms:created>
  <dcterms:modified xsi:type="dcterms:W3CDTF">2021-10-27T23:30:56Z</dcterms:modified>
</cp:coreProperties>
</file>